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Arimo" panose="020B0604020202020204" charset="0"/>
      <p:regular r:id="rId17"/>
    </p:embeddedFont>
    <p:embeddedFont>
      <p:font typeface="Arimo Bold" panose="020B0604020202020204" charset="0"/>
      <p:regular r:id="rId18"/>
    </p:embeddedFont>
    <p:embeddedFont>
      <p:font typeface="Open Sans" panose="020B0606030504020204" pitchFamily="34" charset="0"/>
      <p:regular r:id="rId19"/>
    </p:embeddedFont>
    <p:embeddedFont>
      <p:font typeface="Open Sans Bold" panose="020B0806030504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71701" autoAdjust="0"/>
  </p:normalViewPr>
  <p:slideViewPr>
    <p:cSldViewPr>
      <p:cViewPr varScale="1">
        <p:scale>
          <a:sx n="32" d="100"/>
          <a:sy n="32" d="100"/>
        </p:scale>
        <p:origin x="1340" y="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0F6F5C-9E60-4E7B-BE02-DFBCFBC5215B}" type="datetimeFigureOut">
              <a:rPr lang="en-IN" smtClean="0"/>
              <a:t>11-06-2025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655A2F-1150-42DD-AC6E-AFE13073B356}" type="slidenum">
              <a:rPr lang="en-IN" smtClean="0"/>
              <a:t>‹#›</a:t>
            </a:fld>
            <a:endParaRPr lang="en-IN"/>
          </a:p>
        </p:txBody>
      </p:sp>
    </p:spTree>
    <p:extLst>
      <p:ext uri="{BB962C8B-B14F-4D97-AF65-F5344CB8AC3E}">
        <p14:creationId xmlns:p14="http://schemas.microsoft.com/office/powerpoint/2010/main" val="6608079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a:t>
            </a:r>
            <a:br>
              <a:rPr lang="en-US" dirty="0"/>
            </a:br>
            <a:r>
              <a:rPr lang="en-US" dirty="0"/>
              <a:t>As part of my virtual internship in </a:t>
            </a:r>
            <a:r>
              <a:rPr lang="en-US" b="1" dirty="0" err="1"/>
              <a:t>Codebasics</a:t>
            </a:r>
            <a:r>
              <a:rPr lang="en-US" b="1" dirty="0"/>
              <a:t> Bootcamp</a:t>
            </a:r>
            <a:r>
              <a:rPr lang="en-US" dirty="0"/>
              <a:t>, I worked on a </a:t>
            </a:r>
            <a:r>
              <a:rPr lang="en-US" b="1" dirty="0"/>
              <a:t>pilot project</a:t>
            </a:r>
            <a:r>
              <a:rPr lang="en-US" dirty="0"/>
              <a:t> for a fictional company called </a:t>
            </a:r>
            <a:r>
              <a:rPr lang="en-US" b="1" dirty="0"/>
              <a:t>Shield Insurance</a:t>
            </a:r>
            <a:r>
              <a:rPr lang="en-US" dirty="0"/>
              <a:t>.</a:t>
            </a:r>
          </a:p>
          <a:p>
            <a:r>
              <a:rPr lang="en-US" dirty="0"/>
              <a:t>In this project, I created an </a:t>
            </a:r>
            <a:r>
              <a:rPr lang="en-US" b="1" dirty="0"/>
              <a:t>interactive Power BI dashboard</a:t>
            </a:r>
            <a:r>
              <a:rPr lang="en-US" dirty="0"/>
              <a:t> to analyze their </a:t>
            </a:r>
            <a:r>
              <a:rPr lang="en-US" b="1" dirty="0"/>
              <a:t>customer base</a:t>
            </a:r>
            <a:r>
              <a:rPr lang="en-US" dirty="0"/>
              <a:t>, </a:t>
            </a:r>
            <a:r>
              <a:rPr lang="en-US" b="1" dirty="0"/>
              <a:t>policy performance</a:t>
            </a:r>
            <a:r>
              <a:rPr lang="en-US" dirty="0"/>
              <a:t>, and </a:t>
            </a:r>
            <a:r>
              <a:rPr lang="en-US" b="1" dirty="0"/>
              <a:t>revenue trends</a:t>
            </a:r>
            <a:r>
              <a:rPr lang="en-US" dirty="0"/>
              <a:t>.</a:t>
            </a:r>
          </a:p>
          <a:p>
            <a:endParaRPr lang="en-IN" dirty="0"/>
          </a:p>
        </p:txBody>
      </p:sp>
      <p:sp>
        <p:nvSpPr>
          <p:cNvPr id="4" name="Slide Number Placeholder 3"/>
          <p:cNvSpPr>
            <a:spLocks noGrp="1"/>
          </p:cNvSpPr>
          <p:nvPr>
            <p:ph type="sldNum" sz="quarter" idx="5"/>
          </p:nvPr>
        </p:nvSpPr>
        <p:spPr/>
        <p:txBody>
          <a:bodyPr/>
          <a:lstStyle/>
          <a:p>
            <a:fld id="{D9655A2F-1150-42DD-AC6E-AFE13073B356}" type="slidenum">
              <a:rPr lang="en-IN" smtClean="0"/>
              <a:t>1</a:t>
            </a:fld>
            <a:endParaRPr lang="en-IN"/>
          </a:p>
        </p:txBody>
      </p:sp>
    </p:spTree>
    <p:extLst>
      <p:ext uri="{BB962C8B-B14F-4D97-AF65-F5344CB8AC3E}">
        <p14:creationId xmlns:p14="http://schemas.microsoft.com/office/powerpoint/2010/main" val="3135600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 our age group analysis, Again offline agent channel was majorly chosen by all the age groups as shown in the table. When </a:t>
            </a:r>
            <a:r>
              <a:rPr lang="en-IN" dirty="0" err="1"/>
              <a:t>Avg</a:t>
            </a:r>
            <a:r>
              <a:rPr lang="en-IN" dirty="0"/>
              <a:t> settlement % which is the policy settlement percentage of an age group is calculated 65+ age group had the max </a:t>
            </a:r>
            <a:r>
              <a:rPr lang="en-IN" dirty="0" err="1"/>
              <a:t>perce</a:t>
            </a:r>
            <a:r>
              <a:rPr lang="en-IN" dirty="0"/>
              <a:t>.</a:t>
            </a:r>
          </a:p>
        </p:txBody>
      </p:sp>
      <p:sp>
        <p:nvSpPr>
          <p:cNvPr id="4" name="Slide Number Placeholder 3"/>
          <p:cNvSpPr>
            <a:spLocks noGrp="1"/>
          </p:cNvSpPr>
          <p:nvPr>
            <p:ph type="sldNum" sz="quarter" idx="5"/>
          </p:nvPr>
        </p:nvSpPr>
        <p:spPr/>
        <p:txBody>
          <a:bodyPr/>
          <a:lstStyle/>
          <a:p>
            <a:fld id="{D9655A2F-1150-42DD-AC6E-AFE13073B356}" type="slidenum">
              <a:rPr lang="en-IN" smtClean="0"/>
              <a:t>10</a:t>
            </a:fld>
            <a:endParaRPr lang="en-IN"/>
          </a:p>
        </p:txBody>
      </p:sp>
    </p:spTree>
    <p:extLst>
      <p:ext uri="{BB962C8B-B14F-4D97-AF65-F5344CB8AC3E}">
        <p14:creationId xmlns:p14="http://schemas.microsoft.com/office/powerpoint/2010/main" val="37481555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When the popularity of policies was analysed , po4321hel was on the top. And age groups 31-40 are interested to take up an insurance policy.</a:t>
            </a:r>
          </a:p>
        </p:txBody>
      </p:sp>
      <p:sp>
        <p:nvSpPr>
          <p:cNvPr id="4" name="Slide Number Placeholder 3"/>
          <p:cNvSpPr>
            <a:spLocks noGrp="1"/>
          </p:cNvSpPr>
          <p:nvPr>
            <p:ph type="sldNum" sz="quarter" idx="5"/>
          </p:nvPr>
        </p:nvSpPr>
        <p:spPr/>
        <p:txBody>
          <a:bodyPr/>
          <a:lstStyle/>
          <a:p>
            <a:fld id="{D9655A2F-1150-42DD-AC6E-AFE13073B356}" type="slidenum">
              <a:rPr lang="en-IN" smtClean="0"/>
              <a:t>11</a:t>
            </a:fld>
            <a:endParaRPr lang="en-IN"/>
          </a:p>
        </p:txBody>
      </p:sp>
    </p:spTree>
    <p:extLst>
      <p:ext uri="{BB962C8B-B14F-4D97-AF65-F5344CB8AC3E}">
        <p14:creationId xmlns:p14="http://schemas.microsoft.com/office/powerpoint/2010/main" val="2691850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As shown in the pie-chart 31-40 accounted as the largest policy holders while 18-24 contributed very less to the company.</a:t>
            </a:r>
          </a:p>
        </p:txBody>
      </p:sp>
      <p:sp>
        <p:nvSpPr>
          <p:cNvPr id="4" name="Slide Number Placeholder 3"/>
          <p:cNvSpPr>
            <a:spLocks noGrp="1"/>
          </p:cNvSpPr>
          <p:nvPr>
            <p:ph type="sldNum" sz="quarter" idx="5"/>
          </p:nvPr>
        </p:nvSpPr>
        <p:spPr/>
        <p:txBody>
          <a:bodyPr/>
          <a:lstStyle/>
          <a:p>
            <a:fld id="{D9655A2F-1150-42DD-AC6E-AFE13073B356}" type="slidenum">
              <a:rPr lang="en-IN" smtClean="0"/>
              <a:t>12</a:t>
            </a:fld>
            <a:endParaRPr lang="en-IN"/>
          </a:p>
        </p:txBody>
      </p:sp>
    </p:spTree>
    <p:extLst>
      <p:ext uri="{BB962C8B-B14F-4D97-AF65-F5344CB8AC3E}">
        <p14:creationId xmlns:p14="http://schemas.microsoft.com/office/powerpoint/2010/main" val="36017609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From all the insights few takeaways are </a:t>
            </a:r>
            <a:r>
              <a:rPr lang="en-US" sz="1200" spc="114" dirty="0">
                <a:solidFill>
                  <a:srgbClr val="000000"/>
                </a:solidFill>
                <a:latin typeface="Arimo"/>
                <a:ea typeface="Arimo"/>
                <a:cs typeface="Arimo"/>
                <a:sym typeface="Arimo"/>
              </a:rPr>
              <a:t>City wise analysis suggests targeted expansion in lower-performing cities. March signals successful campaign efforts. Offline agent channel proved to be the efficient sales mode.</a:t>
            </a:r>
            <a:r>
              <a:rPr lang="en-US" sz="1200" b="1" spc="114" dirty="0">
                <a:solidFill>
                  <a:srgbClr val="000000"/>
                </a:solidFill>
                <a:latin typeface="Arimo Bold"/>
                <a:ea typeface="Arimo Bold"/>
                <a:cs typeface="Arimo Bold"/>
                <a:sym typeface="Arimo Bold"/>
              </a:rPr>
              <a:t> 31-40</a:t>
            </a:r>
            <a:r>
              <a:rPr lang="en-US" sz="1200" spc="114" dirty="0">
                <a:solidFill>
                  <a:srgbClr val="000000"/>
                </a:solidFill>
                <a:latin typeface="Arimo"/>
                <a:ea typeface="Arimo"/>
                <a:cs typeface="Arimo"/>
                <a:sym typeface="Arimo"/>
              </a:rPr>
              <a:t> age group represents a critical target group and the top3 policies as shown are the key drivers for overall business performance.</a:t>
            </a:r>
            <a:endParaRPr lang="en-IN" dirty="0"/>
          </a:p>
        </p:txBody>
      </p:sp>
      <p:sp>
        <p:nvSpPr>
          <p:cNvPr id="4" name="Slide Number Placeholder 3"/>
          <p:cNvSpPr>
            <a:spLocks noGrp="1"/>
          </p:cNvSpPr>
          <p:nvPr>
            <p:ph type="sldNum" sz="quarter" idx="5"/>
          </p:nvPr>
        </p:nvSpPr>
        <p:spPr/>
        <p:txBody>
          <a:bodyPr/>
          <a:lstStyle/>
          <a:p>
            <a:fld id="{D9655A2F-1150-42DD-AC6E-AFE13073B356}" type="slidenum">
              <a:rPr lang="en-IN" smtClean="0"/>
              <a:t>13</a:t>
            </a:fld>
            <a:endParaRPr lang="en-IN"/>
          </a:p>
        </p:txBody>
      </p:sp>
    </p:spTree>
    <p:extLst>
      <p:ext uri="{BB962C8B-B14F-4D97-AF65-F5344CB8AC3E}">
        <p14:creationId xmlns:p14="http://schemas.microsoft.com/office/powerpoint/2010/main" val="518651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Here is the company profile. Shield Insurance is an insurance provider with a varied range of products. It aims to protect individuals and families by offering insurance policies according to their needs. The company’s focus is to make insurance accessible and transparent.</a:t>
            </a:r>
          </a:p>
          <a:p>
            <a:endParaRPr lang="en-IN" dirty="0"/>
          </a:p>
          <a:p>
            <a:r>
              <a:rPr lang="en-IN" dirty="0"/>
              <a:t> transform the business by taking data driven decisions.</a:t>
            </a:r>
          </a:p>
        </p:txBody>
      </p:sp>
      <p:sp>
        <p:nvSpPr>
          <p:cNvPr id="4" name="Slide Number Placeholder 3"/>
          <p:cNvSpPr>
            <a:spLocks noGrp="1"/>
          </p:cNvSpPr>
          <p:nvPr>
            <p:ph type="sldNum" sz="quarter" idx="5"/>
          </p:nvPr>
        </p:nvSpPr>
        <p:spPr/>
        <p:txBody>
          <a:bodyPr/>
          <a:lstStyle/>
          <a:p>
            <a:fld id="{D9655A2F-1150-42DD-AC6E-AFE13073B356}" type="slidenum">
              <a:rPr lang="en-IN" smtClean="0"/>
              <a:t>2</a:t>
            </a:fld>
            <a:endParaRPr lang="en-IN"/>
          </a:p>
        </p:txBody>
      </p:sp>
    </p:spTree>
    <p:extLst>
      <p:ext uri="{BB962C8B-B14F-4D97-AF65-F5344CB8AC3E}">
        <p14:creationId xmlns:p14="http://schemas.microsoft.com/office/powerpoint/2010/main" val="3889869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 order to meet diverse client needs, shield insurance offers </a:t>
            </a:r>
            <a:r>
              <a:rPr lang="en-US" sz="1200" dirty="0">
                <a:solidFill>
                  <a:srgbClr val="000000"/>
                </a:solidFill>
                <a:latin typeface="Open Sans"/>
                <a:ea typeface="Open Sans"/>
                <a:cs typeface="Open Sans"/>
                <a:sym typeface="Open Sans"/>
              </a:rPr>
              <a:t>9 policy types and serves customers across all age groups and cities. It also operates through 4 sales modes – both online and offline.</a:t>
            </a:r>
            <a:endParaRPr lang="en-IN" dirty="0"/>
          </a:p>
        </p:txBody>
      </p:sp>
      <p:sp>
        <p:nvSpPr>
          <p:cNvPr id="4" name="Slide Number Placeholder 3"/>
          <p:cNvSpPr>
            <a:spLocks noGrp="1"/>
          </p:cNvSpPr>
          <p:nvPr>
            <p:ph type="sldNum" sz="quarter" idx="5"/>
          </p:nvPr>
        </p:nvSpPr>
        <p:spPr/>
        <p:txBody>
          <a:bodyPr/>
          <a:lstStyle/>
          <a:p>
            <a:fld id="{D9655A2F-1150-42DD-AC6E-AFE13073B356}" type="slidenum">
              <a:rPr lang="en-IN" smtClean="0"/>
              <a:t>3</a:t>
            </a:fld>
            <a:endParaRPr lang="en-IN"/>
          </a:p>
        </p:txBody>
      </p:sp>
    </p:spTree>
    <p:extLst>
      <p:ext uri="{BB962C8B-B14F-4D97-AF65-F5344CB8AC3E}">
        <p14:creationId xmlns:p14="http://schemas.microsoft.com/office/powerpoint/2010/main" val="2469772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Here are the details about project goal. To mention a few,  we aim to understand total customers and revenue along with daily growth rates. To get clarity on </a:t>
            </a:r>
            <a:r>
              <a:rPr lang="en-US" sz="1200" dirty="0">
                <a:solidFill>
                  <a:srgbClr val="000000"/>
                </a:solidFill>
                <a:latin typeface="Open Sans"/>
                <a:ea typeface="Open Sans"/>
                <a:cs typeface="Open Sans"/>
                <a:sym typeface="Open Sans"/>
              </a:rPr>
              <a:t>month-over-month changes in policy performance and customer behavior. To Understand revenue and customer distribution across channels and Identify preferences, expected settlements, and trends by age.</a:t>
            </a:r>
            <a:endParaRPr lang="en-IN" dirty="0"/>
          </a:p>
        </p:txBody>
      </p:sp>
      <p:sp>
        <p:nvSpPr>
          <p:cNvPr id="4" name="Slide Number Placeholder 3"/>
          <p:cNvSpPr>
            <a:spLocks noGrp="1"/>
          </p:cNvSpPr>
          <p:nvPr>
            <p:ph type="sldNum" sz="quarter" idx="5"/>
          </p:nvPr>
        </p:nvSpPr>
        <p:spPr/>
        <p:txBody>
          <a:bodyPr/>
          <a:lstStyle/>
          <a:p>
            <a:fld id="{D9655A2F-1150-42DD-AC6E-AFE13073B356}" type="slidenum">
              <a:rPr lang="en-IN" smtClean="0"/>
              <a:t>4</a:t>
            </a:fld>
            <a:endParaRPr lang="en-IN"/>
          </a:p>
        </p:txBody>
      </p:sp>
    </p:spTree>
    <p:extLst>
      <p:ext uri="{BB962C8B-B14F-4D97-AF65-F5344CB8AC3E}">
        <p14:creationId xmlns:p14="http://schemas.microsoft.com/office/powerpoint/2010/main" val="3756486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We have four KPI’s analysed from Nov 2022 – Apr 2023. They fluctuated across months amongst which march stayed as the highest performing month.</a:t>
            </a:r>
          </a:p>
        </p:txBody>
      </p:sp>
      <p:sp>
        <p:nvSpPr>
          <p:cNvPr id="4" name="Slide Number Placeholder 3"/>
          <p:cNvSpPr>
            <a:spLocks noGrp="1"/>
          </p:cNvSpPr>
          <p:nvPr>
            <p:ph type="sldNum" sz="quarter" idx="5"/>
          </p:nvPr>
        </p:nvSpPr>
        <p:spPr/>
        <p:txBody>
          <a:bodyPr/>
          <a:lstStyle/>
          <a:p>
            <a:fld id="{D9655A2F-1150-42DD-AC6E-AFE13073B356}" type="slidenum">
              <a:rPr lang="en-IN" smtClean="0"/>
              <a:t>5</a:t>
            </a:fld>
            <a:endParaRPr lang="en-IN"/>
          </a:p>
        </p:txBody>
      </p:sp>
    </p:spTree>
    <p:extLst>
      <p:ext uri="{BB962C8B-B14F-4D97-AF65-F5344CB8AC3E}">
        <p14:creationId xmlns:p14="http://schemas.microsoft.com/office/powerpoint/2010/main" val="4186007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Here I have used a stacked bar chart to analyse policy changes on month-on-month basis. This helped in understanding which policy performed well in terms of attaining customers and generating revenue.</a:t>
            </a:r>
          </a:p>
        </p:txBody>
      </p:sp>
      <p:sp>
        <p:nvSpPr>
          <p:cNvPr id="4" name="Slide Number Placeholder 3"/>
          <p:cNvSpPr>
            <a:spLocks noGrp="1"/>
          </p:cNvSpPr>
          <p:nvPr>
            <p:ph type="sldNum" sz="quarter" idx="5"/>
          </p:nvPr>
        </p:nvSpPr>
        <p:spPr/>
        <p:txBody>
          <a:bodyPr/>
          <a:lstStyle/>
          <a:p>
            <a:fld id="{D9655A2F-1150-42DD-AC6E-AFE13073B356}" type="slidenum">
              <a:rPr lang="en-IN" smtClean="0"/>
              <a:t>6</a:t>
            </a:fld>
            <a:endParaRPr lang="en-IN"/>
          </a:p>
        </p:txBody>
      </p:sp>
    </p:spTree>
    <p:extLst>
      <p:ext uri="{BB962C8B-B14F-4D97-AF65-F5344CB8AC3E}">
        <p14:creationId xmlns:p14="http://schemas.microsoft.com/office/powerpoint/2010/main" val="1797765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Donut chart is used to represent customers and revenue by city. In both the metrics </a:t>
            </a:r>
            <a:r>
              <a:rPr lang="en-IN" dirty="0" err="1"/>
              <a:t>delhi</a:t>
            </a:r>
            <a:r>
              <a:rPr lang="en-IN" dirty="0"/>
              <a:t> </a:t>
            </a:r>
            <a:r>
              <a:rPr lang="en-IN" dirty="0" err="1"/>
              <a:t>ncr</a:t>
            </a:r>
            <a:r>
              <a:rPr lang="en-IN" dirty="0"/>
              <a:t> is in the lead </a:t>
            </a:r>
            <a:r>
              <a:rPr lang="en-US" sz="1200" spc="107" dirty="0">
                <a:solidFill>
                  <a:srgbClr val="000000"/>
                </a:solidFill>
                <a:latin typeface="Arimo"/>
                <a:ea typeface="Arimo"/>
                <a:cs typeface="Arimo"/>
                <a:sym typeface="Arimo"/>
              </a:rPr>
              <a:t>with around 11k customers and 402M revenue and </a:t>
            </a:r>
            <a:r>
              <a:rPr lang="en-US" sz="1200" spc="107" dirty="0" err="1">
                <a:solidFill>
                  <a:srgbClr val="000000"/>
                </a:solidFill>
                <a:latin typeface="Arimo"/>
                <a:ea typeface="Arimo"/>
                <a:cs typeface="Arimo"/>
                <a:sym typeface="Arimo"/>
              </a:rPr>
              <a:t>indore</a:t>
            </a:r>
            <a:r>
              <a:rPr lang="en-US" sz="1200" spc="107" dirty="0">
                <a:solidFill>
                  <a:srgbClr val="000000"/>
                </a:solidFill>
                <a:latin typeface="Arimo"/>
                <a:ea typeface="Arimo"/>
                <a:cs typeface="Arimo"/>
                <a:sym typeface="Arimo"/>
              </a:rPr>
              <a:t> at the bottom with around 2k customers and 81M revenue.</a:t>
            </a:r>
            <a:endParaRPr lang="en-IN" dirty="0"/>
          </a:p>
        </p:txBody>
      </p:sp>
      <p:sp>
        <p:nvSpPr>
          <p:cNvPr id="4" name="Slide Number Placeholder 3"/>
          <p:cNvSpPr>
            <a:spLocks noGrp="1"/>
          </p:cNvSpPr>
          <p:nvPr>
            <p:ph type="sldNum" sz="quarter" idx="5"/>
          </p:nvPr>
        </p:nvSpPr>
        <p:spPr/>
        <p:txBody>
          <a:bodyPr/>
          <a:lstStyle/>
          <a:p>
            <a:fld id="{D9655A2F-1150-42DD-AC6E-AFE13073B356}" type="slidenum">
              <a:rPr lang="en-IN" smtClean="0"/>
              <a:t>7</a:t>
            </a:fld>
            <a:endParaRPr lang="en-IN"/>
          </a:p>
        </p:txBody>
      </p:sp>
    </p:spTree>
    <p:extLst>
      <p:ext uri="{BB962C8B-B14F-4D97-AF65-F5344CB8AC3E}">
        <p14:creationId xmlns:p14="http://schemas.microsoft.com/office/powerpoint/2010/main" val="694384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When analysed the % customers and % revenue </a:t>
            </a:r>
            <a:r>
              <a:rPr lang="en-IN" dirty="0" err="1"/>
              <a:t>acroos</a:t>
            </a:r>
            <a:r>
              <a:rPr lang="en-IN" dirty="0"/>
              <a:t> months, march accounts to 26.38% of customer base and contributed to 26.67% of the revenue.</a:t>
            </a:r>
          </a:p>
        </p:txBody>
      </p:sp>
      <p:sp>
        <p:nvSpPr>
          <p:cNvPr id="4" name="Slide Number Placeholder 3"/>
          <p:cNvSpPr>
            <a:spLocks noGrp="1"/>
          </p:cNvSpPr>
          <p:nvPr>
            <p:ph type="sldNum" sz="quarter" idx="5"/>
          </p:nvPr>
        </p:nvSpPr>
        <p:spPr/>
        <p:txBody>
          <a:bodyPr/>
          <a:lstStyle/>
          <a:p>
            <a:fld id="{D9655A2F-1150-42DD-AC6E-AFE13073B356}" type="slidenum">
              <a:rPr lang="en-IN" smtClean="0"/>
              <a:t>8</a:t>
            </a:fld>
            <a:endParaRPr lang="en-IN"/>
          </a:p>
        </p:txBody>
      </p:sp>
    </p:spTree>
    <p:extLst>
      <p:ext uri="{BB962C8B-B14F-4D97-AF65-F5344CB8AC3E}">
        <p14:creationId xmlns:p14="http://schemas.microsoft.com/office/powerpoint/2010/main" val="1657284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As shown in the line chart where revenue is calculated for different sales modes across months and the table where sales mode trend is observed. Offline agent channel proved to be the efficient one.</a:t>
            </a:r>
          </a:p>
        </p:txBody>
      </p:sp>
      <p:sp>
        <p:nvSpPr>
          <p:cNvPr id="4" name="Slide Number Placeholder 3"/>
          <p:cNvSpPr>
            <a:spLocks noGrp="1"/>
          </p:cNvSpPr>
          <p:nvPr>
            <p:ph type="sldNum" sz="quarter" idx="5"/>
          </p:nvPr>
        </p:nvSpPr>
        <p:spPr/>
        <p:txBody>
          <a:bodyPr/>
          <a:lstStyle/>
          <a:p>
            <a:fld id="{D9655A2F-1150-42DD-AC6E-AFE13073B356}" type="slidenum">
              <a:rPr lang="en-IN" smtClean="0"/>
              <a:t>9</a:t>
            </a:fld>
            <a:endParaRPr lang="en-IN"/>
          </a:p>
        </p:txBody>
      </p:sp>
    </p:spTree>
    <p:extLst>
      <p:ext uri="{BB962C8B-B14F-4D97-AF65-F5344CB8AC3E}">
        <p14:creationId xmlns:p14="http://schemas.microsoft.com/office/powerpoint/2010/main" val="2447248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svg"/><Relationship Id="rId5" Type="http://schemas.openxmlformats.org/officeDocument/2006/relationships/image" Target="../media/image1.png"/><Relationship Id="rId10" Type="http://schemas.openxmlformats.org/officeDocument/2006/relationships/image" Target="../media/image6.pn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7.xml"/><Relationship Id="rId7" Type="http://schemas.openxmlformats.org/officeDocument/2006/relationships/image" Target="../media/image18.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notesSlide" Target="../notesSlides/notesSlide10.xml"/><Relationship Id="rId9"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7.xml"/><Relationship Id="rId7" Type="http://schemas.openxmlformats.org/officeDocument/2006/relationships/image" Target="../media/image20.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7.xml"/><Relationship Id="rId7" Type="http://schemas.openxmlformats.org/officeDocument/2006/relationships/image" Target="../media/image21.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notesSlide" Target="../notesSlides/notesSlide12.xml"/><Relationship Id="rId9"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slideLayout" Target="../slideLayouts/slideLayout7.xml"/><Relationship Id="rId7" Type="http://schemas.openxmlformats.org/officeDocument/2006/relationships/image" Target="../media/image7.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6.png"/><Relationship Id="rId4" Type="http://schemas.openxmlformats.org/officeDocument/2006/relationships/notesSlide" Target="../notesSlides/notesSlide2.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slideLayout" Target="../slideLayouts/slideLayout7.xml"/><Relationship Id="rId7" Type="http://schemas.openxmlformats.org/officeDocument/2006/relationships/image" Target="../media/image7.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6.png"/><Relationship Id="rId4" Type="http://schemas.openxmlformats.org/officeDocument/2006/relationships/notesSlide" Target="../notesSlides/notesSlide3.xm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7.xml"/><Relationship Id="rId7" Type="http://schemas.openxmlformats.org/officeDocument/2006/relationships/image" Target="../media/image5.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7.xml"/><Relationship Id="rId7" Type="http://schemas.openxmlformats.org/officeDocument/2006/relationships/image" Target="../media/image9.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7.xml"/><Relationship Id="rId7" Type="http://schemas.openxmlformats.org/officeDocument/2006/relationships/image" Target="../media/image10.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notesSlide" Target="../notesSlides/notesSlide6.xml"/><Relationship Id="rId9"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7.xml"/><Relationship Id="rId7" Type="http://schemas.openxmlformats.org/officeDocument/2006/relationships/image" Target="../media/image1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notesSlide" Target="../notesSlides/notesSlide7.xml"/><Relationship Id="rId9"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7.xml"/><Relationship Id="rId7" Type="http://schemas.openxmlformats.org/officeDocument/2006/relationships/image" Target="../media/image14.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notesSlide" Target="../notesSlides/notesSlide8.xml"/><Relationship Id="rId9"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7.xml"/><Relationship Id="rId7" Type="http://schemas.openxmlformats.org/officeDocument/2006/relationships/image" Target="../media/image16.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notesSlide" Target="../notesSlides/notesSlide9.xml"/><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0620631" y="2096623"/>
            <a:ext cx="7981895" cy="8190377"/>
          </a:xfrm>
          <a:custGeom>
            <a:avLst/>
            <a:gdLst/>
            <a:ahLst/>
            <a:cxnLst/>
            <a:rect l="l" t="t" r="r" b="b"/>
            <a:pathLst>
              <a:path w="7981895" h="8190377">
                <a:moveTo>
                  <a:pt x="7981895" y="0"/>
                </a:moveTo>
                <a:lnTo>
                  <a:pt x="0" y="0"/>
                </a:lnTo>
                <a:lnTo>
                  <a:pt x="0" y="8190377"/>
                </a:lnTo>
                <a:lnTo>
                  <a:pt x="7981895" y="8190377"/>
                </a:lnTo>
                <a:lnTo>
                  <a:pt x="7981895"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 name="Freeform 3"/>
          <p:cNvSpPr/>
          <p:nvPr/>
        </p:nvSpPr>
        <p:spPr>
          <a:xfrm>
            <a:off x="0" y="8373898"/>
            <a:ext cx="5826380" cy="3411081"/>
          </a:xfrm>
          <a:custGeom>
            <a:avLst/>
            <a:gdLst/>
            <a:ahLst/>
            <a:cxnLst/>
            <a:rect l="l" t="t" r="r" b="b"/>
            <a:pathLst>
              <a:path w="5826380" h="3411081">
                <a:moveTo>
                  <a:pt x="0" y="0"/>
                </a:moveTo>
                <a:lnTo>
                  <a:pt x="5826380" y="0"/>
                </a:lnTo>
                <a:lnTo>
                  <a:pt x="5826380" y="3411080"/>
                </a:lnTo>
                <a:lnTo>
                  <a:pt x="0" y="34110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 name="Freeform 4"/>
          <p:cNvSpPr/>
          <p:nvPr/>
        </p:nvSpPr>
        <p:spPr>
          <a:xfrm>
            <a:off x="875763" y="837565"/>
            <a:ext cx="1905260" cy="1905260"/>
          </a:xfrm>
          <a:custGeom>
            <a:avLst/>
            <a:gdLst/>
            <a:ahLst/>
            <a:cxnLst/>
            <a:rect l="l" t="t" r="r" b="b"/>
            <a:pathLst>
              <a:path w="1905260" h="1905260">
                <a:moveTo>
                  <a:pt x="0" y="0"/>
                </a:moveTo>
                <a:lnTo>
                  <a:pt x="1905260" y="0"/>
                </a:lnTo>
                <a:lnTo>
                  <a:pt x="1905260" y="1905259"/>
                </a:lnTo>
                <a:lnTo>
                  <a:pt x="0" y="1905259"/>
                </a:lnTo>
                <a:lnTo>
                  <a:pt x="0" y="0"/>
                </a:lnTo>
                <a:close/>
              </a:path>
            </a:pathLst>
          </a:custGeom>
          <a:blipFill>
            <a:blip r:embed="rId9"/>
            <a:stretch>
              <a:fillRect/>
            </a:stretch>
          </a:blipFill>
        </p:spPr>
      </p:sp>
      <p:sp>
        <p:nvSpPr>
          <p:cNvPr id="5" name="TextBox 5"/>
          <p:cNvSpPr txBox="1"/>
          <p:nvPr/>
        </p:nvSpPr>
        <p:spPr>
          <a:xfrm>
            <a:off x="2781023" y="1430785"/>
            <a:ext cx="5390755" cy="709294"/>
          </a:xfrm>
          <a:prstGeom prst="rect">
            <a:avLst/>
          </a:prstGeom>
        </p:spPr>
        <p:txBody>
          <a:bodyPr lIns="0" tIns="0" rIns="0" bIns="0" rtlCol="0" anchor="t">
            <a:spAutoFit/>
          </a:bodyPr>
          <a:lstStyle/>
          <a:p>
            <a:pPr algn="l">
              <a:lnSpc>
                <a:spcPts val="5364"/>
              </a:lnSpc>
            </a:pPr>
            <a:r>
              <a:rPr lang="en-US" sz="4624" spc="180">
                <a:solidFill>
                  <a:srgbClr val="08377C"/>
                </a:solidFill>
                <a:latin typeface="Arimo"/>
                <a:ea typeface="Arimo"/>
                <a:cs typeface="Arimo"/>
                <a:sym typeface="Arimo"/>
              </a:rPr>
              <a:t>Shield Insurance</a:t>
            </a:r>
          </a:p>
        </p:txBody>
      </p:sp>
      <p:sp>
        <p:nvSpPr>
          <p:cNvPr id="6" name="TextBox 6"/>
          <p:cNvSpPr txBox="1"/>
          <p:nvPr/>
        </p:nvSpPr>
        <p:spPr>
          <a:xfrm>
            <a:off x="1313794" y="3604555"/>
            <a:ext cx="12478108" cy="1209376"/>
          </a:xfrm>
          <a:prstGeom prst="rect">
            <a:avLst/>
          </a:prstGeom>
        </p:spPr>
        <p:txBody>
          <a:bodyPr lIns="0" tIns="0" rIns="0" bIns="0" rtlCol="0" anchor="t">
            <a:spAutoFit/>
          </a:bodyPr>
          <a:lstStyle/>
          <a:p>
            <a:pPr algn="l">
              <a:lnSpc>
                <a:spcPts val="9274"/>
              </a:lnSpc>
            </a:pPr>
            <a:r>
              <a:rPr lang="en-US" sz="7728" b="1" spc="278">
                <a:solidFill>
                  <a:srgbClr val="006BB6"/>
                </a:solidFill>
                <a:latin typeface="Arimo Bold"/>
                <a:ea typeface="Arimo Bold"/>
                <a:cs typeface="Arimo Bold"/>
                <a:sym typeface="Arimo Bold"/>
              </a:rPr>
              <a:t>CUSTOMER &amp; REVENUE</a:t>
            </a:r>
          </a:p>
        </p:txBody>
      </p:sp>
      <p:sp>
        <p:nvSpPr>
          <p:cNvPr id="7" name="TextBox 7"/>
          <p:cNvSpPr txBox="1"/>
          <p:nvPr/>
        </p:nvSpPr>
        <p:spPr>
          <a:xfrm>
            <a:off x="1271528" y="4695653"/>
            <a:ext cx="7635427" cy="1209675"/>
          </a:xfrm>
          <a:prstGeom prst="rect">
            <a:avLst/>
          </a:prstGeom>
        </p:spPr>
        <p:txBody>
          <a:bodyPr lIns="0" tIns="0" rIns="0" bIns="0" rtlCol="0" anchor="t">
            <a:spAutoFit/>
          </a:bodyPr>
          <a:lstStyle/>
          <a:p>
            <a:pPr algn="l">
              <a:lnSpc>
                <a:spcPts val="9276"/>
              </a:lnSpc>
            </a:pPr>
            <a:r>
              <a:rPr lang="en-US" sz="7730" b="1" spc="54">
                <a:solidFill>
                  <a:srgbClr val="08377C"/>
                </a:solidFill>
                <a:latin typeface="Arimo Bold"/>
                <a:ea typeface="Arimo Bold"/>
                <a:cs typeface="Arimo Bold"/>
                <a:sym typeface="Arimo Bold"/>
              </a:rPr>
              <a:t>ANALYSIS</a:t>
            </a:r>
          </a:p>
        </p:txBody>
      </p:sp>
      <p:pic>
        <p:nvPicPr>
          <p:cNvPr id="12" name="Recorded Sound">
            <a:hlinkClick r:id="" action="ppaction://media"/>
            <a:extLst>
              <a:ext uri="{FF2B5EF4-FFF2-40B4-BE49-F238E27FC236}">
                <a16:creationId xmlns:a16="http://schemas.microsoft.com/office/drawing/2014/main" id="{EFC53CD0-D912-80B7-7B86-6B105041C8CE}"/>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6306800" y="872352"/>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602"/>
    </mc:Choice>
    <mc:Fallback xmlns="">
      <p:transition spd="slow" advTm="176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584"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624739" y="539339"/>
            <a:ext cx="9153823" cy="9208323"/>
            <a:chOff x="0" y="0"/>
            <a:chExt cx="2410883" cy="2425237"/>
          </a:xfrm>
        </p:grpSpPr>
        <p:sp>
          <p:nvSpPr>
            <p:cNvPr id="3" name="Freeform 3"/>
            <p:cNvSpPr/>
            <p:nvPr/>
          </p:nvSpPr>
          <p:spPr>
            <a:xfrm>
              <a:off x="0" y="0"/>
              <a:ext cx="2410883" cy="2425237"/>
            </a:xfrm>
            <a:custGeom>
              <a:avLst/>
              <a:gdLst/>
              <a:ahLst/>
              <a:cxnLst/>
              <a:rect l="l" t="t" r="r" b="b"/>
              <a:pathLst>
                <a:path w="2410883" h="2425237">
                  <a:moveTo>
                    <a:pt x="0" y="0"/>
                  </a:moveTo>
                  <a:lnTo>
                    <a:pt x="2410883" y="0"/>
                  </a:lnTo>
                  <a:lnTo>
                    <a:pt x="2410883" y="2425237"/>
                  </a:lnTo>
                  <a:lnTo>
                    <a:pt x="0" y="2425237"/>
                  </a:lnTo>
                  <a:close/>
                </a:path>
              </a:pathLst>
            </a:custGeom>
            <a:solidFill>
              <a:srgbClr val="FFFFFF"/>
            </a:solidFill>
          </p:spPr>
        </p:sp>
        <p:sp>
          <p:nvSpPr>
            <p:cNvPr id="4" name="TextBox 4"/>
            <p:cNvSpPr txBox="1"/>
            <p:nvPr/>
          </p:nvSpPr>
          <p:spPr>
            <a:xfrm>
              <a:off x="0" y="-47625"/>
              <a:ext cx="2410883" cy="247286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flipH="1" flipV="1">
            <a:off x="12461620" y="0"/>
            <a:ext cx="5826380" cy="3411081"/>
          </a:xfrm>
          <a:custGeom>
            <a:avLst/>
            <a:gdLst/>
            <a:ahLst/>
            <a:cxnLst/>
            <a:rect l="l" t="t" r="r" b="b"/>
            <a:pathLst>
              <a:path w="5826380" h="3411081">
                <a:moveTo>
                  <a:pt x="5826380" y="3411081"/>
                </a:moveTo>
                <a:lnTo>
                  <a:pt x="0" y="3411081"/>
                </a:lnTo>
                <a:lnTo>
                  <a:pt x="0" y="0"/>
                </a:lnTo>
                <a:lnTo>
                  <a:pt x="5826380" y="0"/>
                </a:lnTo>
                <a:lnTo>
                  <a:pt x="5826380" y="3411081"/>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536670" y="5748904"/>
            <a:ext cx="6655176" cy="3998757"/>
          </a:xfrm>
          <a:custGeom>
            <a:avLst/>
            <a:gdLst/>
            <a:ahLst/>
            <a:cxnLst/>
            <a:rect l="l" t="t" r="r" b="b"/>
            <a:pathLst>
              <a:path w="6655176" h="3998757">
                <a:moveTo>
                  <a:pt x="0" y="0"/>
                </a:moveTo>
                <a:lnTo>
                  <a:pt x="6655175" y="0"/>
                </a:lnTo>
                <a:lnTo>
                  <a:pt x="6655175" y="3998757"/>
                </a:lnTo>
                <a:lnTo>
                  <a:pt x="0" y="3998757"/>
                </a:lnTo>
                <a:lnTo>
                  <a:pt x="0" y="0"/>
                </a:lnTo>
                <a:close/>
              </a:path>
            </a:pathLst>
          </a:custGeom>
          <a:blipFill>
            <a:blip r:embed="rId7"/>
            <a:stretch>
              <a:fillRect/>
            </a:stretch>
          </a:blipFill>
        </p:spPr>
      </p:sp>
      <p:sp>
        <p:nvSpPr>
          <p:cNvPr id="7" name="Freeform 7"/>
          <p:cNvSpPr/>
          <p:nvPr/>
        </p:nvSpPr>
        <p:spPr>
          <a:xfrm>
            <a:off x="7553395" y="1555833"/>
            <a:ext cx="7558486" cy="3551812"/>
          </a:xfrm>
          <a:custGeom>
            <a:avLst/>
            <a:gdLst/>
            <a:ahLst/>
            <a:cxnLst/>
            <a:rect l="l" t="t" r="r" b="b"/>
            <a:pathLst>
              <a:path w="7558486" h="3551812">
                <a:moveTo>
                  <a:pt x="0" y="0"/>
                </a:moveTo>
                <a:lnTo>
                  <a:pt x="7558485" y="0"/>
                </a:lnTo>
                <a:lnTo>
                  <a:pt x="7558485" y="3551813"/>
                </a:lnTo>
                <a:lnTo>
                  <a:pt x="0" y="3551813"/>
                </a:lnTo>
                <a:lnTo>
                  <a:pt x="0" y="0"/>
                </a:lnTo>
                <a:close/>
              </a:path>
            </a:pathLst>
          </a:custGeom>
          <a:blipFill>
            <a:blip r:embed="rId8"/>
            <a:stretch>
              <a:fillRect b="-27373"/>
            </a:stretch>
          </a:blipFill>
        </p:spPr>
      </p:sp>
      <p:sp>
        <p:nvSpPr>
          <p:cNvPr id="8" name="TextBox 8"/>
          <p:cNvSpPr txBox="1"/>
          <p:nvPr/>
        </p:nvSpPr>
        <p:spPr>
          <a:xfrm>
            <a:off x="1536670" y="634414"/>
            <a:ext cx="11449893" cy="769523"/>
          </a:xfrm>
          <a:prstGeom prst="rect">
            <a:avLst/>
          </a:prstGeom>
        </p:spPr>
        <p:txBody>
          <a:bodyPr lIns="0" tIns="0" rIns="0" bIns="0" rtlCol="0" anchor="t">
            <a:spAutoFit/>
          </a:bodyPr>
          <a:lstStyle/>
          <a:p>
            <a:pPr marL="0" lvl="0" indent="0" algn="l">
              <a:lnSpc>
                <a:spcPts val="5966"/>
              </a:lnSpc>
              <a:spcBef>
                <a:spcPct val="0"/>
              </a:spcBef>
            </a:pPr>
            <a:r>
              <a:rPr lang="en-US" sz="4972" b="1" spc="178">
                <a:solidFill>
                  <a:srgbClr val="0063A1"/>
                </a:solidFill>
                <a:latin typeface="Arimo Bold"/>
                <a:ea typeface="Arimo Bold"/>
                <a:cs typeface="Arimo Bold"/>
                <a:sym typeface="Arimo Bold"/>
              </a:rPr>
              <a:t>Age Group Analysis</a:t>
            </a:r>
          </a:p>
        </p:txBody>
      </p:sp>
      <p:sp>
        <p:nvSpPr>
          <p:cNvPr id="9" name="TextBox 9"/>
          <p:cNvSpPr txBox="1"/>
          <p:nvPr/>
        </p:nvSpPr>
        <p:spPr>
          <a:xfrm>
            <a:off x="8651052" y="6764996"/>
            <a:ext cx="6460828" cy="904875"/>
          </a:xfrm>
          <a:prstGeom prst="rect">
            <a:avLst/>
          </a:prstGeom>
        </p:spPr>
        <p:txBody>
          <a:bodyPr lIns="0" tIns="0" rIns="0" bIns="0" rtlCol="0" anchor="t">
            <a:spAutoFit/>
          </a:bodyPr>
          <a:lstStyle/>
          <a:p>
            <a:pPr marL="645823" lvl="1" indent="-322912" algn="just">
              <a:lnSpc>
                <a:spcPts val="3589"/>
              </a:lnSpc>
              <a:spcBef>
                <a:spcPct val="0"/>
              </a:spcBef>
              <a:buFont typeface="Arial"/>
              <a:buChar char="•"/>
            </a:pPr>
            <a:r>
              <a:rPr lang="en-US" sz="2991" spc="107">
                <a:solidFill>
                  <a:srgbClr val="000000"/>
                </a:solidFill>
                <a:latin typeface="Arimo"/>
                <a:ea typeface="Arimo"/>
                <a:cs typeface="Arimo"/>
                <a:sym typeface="Arimo"/>
              </a:rPr>
              <a:t>Average settlement percent is larger for 65+ age group.</a:t>
            </a:r>
          </a:p>
        </p:txBody>
      </p:sp>
      <p:sp>
        <p:nvSpPr>
          <p:cNvPr id="10" name="AutoShape 10"/>
          <p:cNvSpPr/>
          <p:nvPr/>
        </p:nvSpPr>
        <p:spPr>
          <a:xfrm>
            <a:off x="7625715" y="5078730"/>
            <a:ext cx="7486165" cy="28916"/>
          </a:xfrm>
          <a:prstGeom prst="line">
            <a:avLst/>
          </a:prstGeom>
          <a:ln w="38100" cap="flat">
            <a:solidFill>
              <a:srgbClr val="006BB6"/>
            </a:solidFill>
            <a:prstDash val="solid"/>
            <a:headEnd type="none" w="sm" len="sm"/>
            <a:tailEnd type="none" w="sm" len="sm"/>
          </a:ln>
        </p:spPr>
      </p:sp>
      <p:sp>
        <p:nvSpPr>
          <p:cNvPr id="11" name="TextBox 11"/>
          <p:cNvSpPr txBox="1"/>
          <p:nvPr/>
        </p:nvSpPr>
        <p:spPr>
          <a:xfrm>
            <a:off x="1273740" y="1991811"/>
            <a:ext cx="5372408" cy="1352550"/>
          </a:xfrm>
          <a:prstGeom prst="rect">
            <a:avLst/>
          </a:prstGeom>
        </p:spPr>
        <p:txBody>
          <a:bodyPr lIns="0" tIns="0" rIns="0" bIns="0" rtlCol="0" anchor="t">
            <a:spAutoFit/>
          </a:bodyPr>
          <a:lstStyle/>
          <a:p>
            <a:pPr marL="645542" lvl="1" indent="-322771" algn="just">
              <a:lnSpc>
                <a:spcPts val="3588"/>
              </a:lnSpc>
              <a:spcBef>
                <a:spcPct val="0"/>
              </a:spcBef>
              <a:buFont typeface="Arial"/>
              <a:buChar char="•"/>
            </a:pPr>
            <a:r>
              <a:rPr lang="en-US" sz="2990" b="1" spc="107">
                <a:solidFill>
                  <a:srgbClr val="000000"/>
                </a:solidFill>
                <a:latin typeface="Arimo Bold"/>
                <a:ea typeface="Arimo Bold"/>
                <a:cs typeface="Arimo Bold"/>
                <a:sym typeface="Arimo Bold"/>
              </a:rPr>
              <a:t>Offline-Agent</a:t>
            </a:r>
            <a:r>
              <a:rPr lang="en-US" sz="2990" spc="107">
                <a:solidFill>
                  <a:srgbClr val="000000"/>
                </a:solidFill>
                <a:latin typeface="Arimo"/>
                <a:ea typeface="Arimo"/>
                <a:cs typeface="Arimo"/>
                <a:sym typeface="Arimo"/>
              </a:rPr>
              <a:t> channel attracted customers across all age groups.</a:t>
            </a:r>
          </a:p>
        </p:txBody>
      </p:sp>
      <p:pic>
        <p:nvPicPr>
          <p:cNvPr id="13" name="Recorded Sound">
            <a:hlinkClick r:id="" action="ppaction://media"/>
            <a:extLst>
              <a:ext uri="{FF2B5EF4-FFF2-40B4-BE49-F238E27FC236}">
                <a16:creationId xmlns:a16="http://schemas.microsoft.com/office/drawing/2014/main" id="{463FDCB5-5810-05F9-8E6B-36E2C31E8D0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2986563" y="711374"/>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061"/>
    </mc:Choice>
    <mc:Fallback xmlns="">
      <p:transition spd="slow" advTm="170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435"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624739" y="539339"/>
            <a:ext cx="9153823" cy="9208323"/>
            <a:chOff x="0" y="0"/>
            <a:chExt cx="2410883" cy="2425237"/>
          </a:xfrm>
        </p:grpSpPr>
        <p:sp>
          <p:nvSpPr>
            <p:cNvPr id="3" name="Freeform 3"/>
            <p:cNvSpPr/>
            <p:nvPr/>
          </p:nvSpPr>
          <p:spPr>
            <a:xfrm>
              <a:off x="0" y="0"/>
              <a:ext cx="2410883" cy="2425237"/>
            </a:xfrm>
            <a:custGeom>
              <a:avLst/>
              <a:gdLst/>
              <a:ahLst/>
              <a:cxnLst/>
              <a:rect l="l" t="t" r="r" b="b"/>
              <a:pathLst>
                <a:path w="2410883" h="2425237">
                  <a:moveTo>
                    <a:pt x="0" y="0"/>
                  </a:moveTo>
                  <a:lnTo>
                    <a:pt x="2410883" y="0"/>
                  </a:lnTo>
                  <a:lnTo>
                    <a:pt x="2410883" y="2425237"/>
                  </a:lnTo>
                  <a:lnTo>
                    <a:pt x="0" y="2425237"/>
                  </a:lnTo>
                  <a:close/>
                </a:path>
              </a:pathLst>
            </a:custGeom>
            <a:solidFill>
              <a:srgbClr val="FFFFFF"/>
            </a:solidFill>
          </p:spPr>
        </p:sp>
        <p:sp>
          <p:nvSpPr>
            <p:cNvPr id="4" name="TextBox 4"/>
            <p:cNvSpPr txBox="1"/>
            <p:nvPr/>
          </p:nvSpPr>
          <p:spPr>
            <a:xfrm>
              <a:off x="0" y="-47625"/>
              <a:ext cx="2410883" cy="247286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flipH="1" flipV="1">
            <a:off x="12461620" y="0"/>
            <a:ext cx="5826380" cy="3411081"/>
          </a:xfrm>
          <a:custGeom>
            <a:avLst/>
            <a:gdLst/>
            <a:ahLst/>
            <a:cxnLst/>
            <a:rect l="l" t="t" r="r" b="b"/>
            <a:pathLst>
              <a:path w="5826380" h="3411081">
                <a:moveTo>
                  <a:pt x="5826380" y="3411081"/>
                </a:moveTo>
                <a:lnTo>
                  <a:pt x="0" y="3411081"/>
                </a:lnTo>
                <a:lnTo>
                  <a:pt x="0" y="0"/>
                </a:lnTo>
                <a:lnTo>
                  <a:pt x="5826380" y="0"/>
                </a:lnTo>
                <a:lnTo>
                  <a:pt x="5826380" y="3411081"/>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3127983" y="3808967"/>
            <a:ext cx="10073667" cy="5449333"/>
          </a:xfrm>
          <a:custGeom>
            <a:avLst/>
            <a:gdLst/>
            <a:ahLst/>
            <a:cxnLst/>
            <a:rect l="l" t="t" r="r" b="b"/>
            <a:pathLst>
              <a:path w="10073667" h="5449333">
                <a:moveTo>
                  <a:pt x="0" y="0"/>
                </a:moveTo>
                <a:lnTo>
                  <a:pt x="10073667" y="0"/>
                </a:lnTo>
                <a:lnTo>
                  <a:pt x="10073667" y="5449333"/>
                </a:lnTo>
                <a:lnTo>
                  <a:pt x="0" y="5449333"/>
                </a:lnTo>
                <a:lnTo>
                  <a:pt x="0" y="0"/>
                </a:lnTo>
                <a:close/>
              </a:path>
            </a:pathLst>
          </a:custGeom>
          <a:blipFill>
            <a:blip r:embed="rId7"/>
            <a:stretch>
              <a:fillRect/>
            </a:stretch>
          </a:blipFill>
        </p:spPr>
      </p:sp>
      <p:sp>
        <p:nvSpPr>
          <p:cNvPr id="7" name="TextBox 7"/>
          <p:cNvSpPr txBox="1"/>
          <p:nvPr/>
        </p:nvSpPr>
        <p:spPr>
          <a:xfrm>
            <a:off x="1536670" y="634414"/>
            <a:ext cx="11449893" cy="769523"/>
          </a:xfrm>
          <a:prstGeom prst="rect">
            <a:avLst/>
          </a:prstGeom>
        </p:spPr>
        <p:txBody>
          <a:bodyPr lIns="0" tIns="0" rIns="0" bIns="0" rtlCol="0" anchor="t">
            <a:spAutoFit/>
          </a:bodyPr>
          <a:lstStyle/>
          <a:p>
            <a:pPr marL="0" lvl="0" indent="0" algn="l">
              <a:lnSpc>
                <a:spcPts val="5966"/>
              </a:lnSpc>
              <a:spcBef>
                <a:spcPct val="0"/>
              </a:spcBef>
            </a:pPr>
            <a:r>
              <a:rPr lang="en-US" sz="4972" b="1" spc="178">
                <a:solidFill>
                  <a:srgbClr val="0063A1"/>
                </a:solidFill>
                <a:latin typeface="Arimo Bold"/>
                <a:ea typeface="Arimo Bold"/>
                <a:cs typeface="Arimo Bold"/>
                <a:sym typeface="Arimo Bold"/>
              </a:rPr>
              <a:t>Age Group Analysis</a:t>
            </a:r>
          </a:p>
        </p:txBody>
      </p:sp>
      <p:sp>
        <p:nvSpPr>
          <p:cNvPr id="8" name="TextBox 8"/>
          <p:cNvSpPr txBox="1"/>
          <p:nvPr/>
        </p:nvSpPr>
        <p:spPr>
          <a:xfrm>
            <a:off x="1273740" y="1991811"/>
            <a:ext cx="13621831" cy="1800225"/>
          </a:xfrm>
          <a:prstGeom prst="rect">
            <a:avLst/>
          </a:prstGeom>
        </p:spPr>
        <p:txBody>
          <a:bodyPr lIns="0" tIns="0" rIns="0" bIns="0" rtlCol="0" anchor="t">
            <a:spAutoFit/>
          </a:bodyPr>
          <a:lstStyle/>
          <a:p>
            <a:pPr marL="645542" lvl="1" indent="-322771" algn="just">
              <a:lnSpc>
                <a:spcPts val="3588"/>
              </a:lnSpc>
              <a:spcBef>
                <a:spcPct val="0"/>
              </a:spcBef>
              <a:buFont typeface="Arial"/>
              <a:buChar char="•"/>
            </a:pPr>
            <a:r>
              <a:rPr lang="en-US" sz="2990" spc="107">
                <a:solidFill>
                  <a:srgbClr val="000000"/>
                </a:solidFill>
                <a:latin typeface="Arimo"/>
                <a:ea typeface="Arimo"/>
                <a:cs typeface="Arimo"/>
                <a:sym typeface="Arimo"/>
              </a:rPr>
              <a:t>Policies POL4321HEL, POL3309HEL, and POL4331HEL showed significant popularity across multiple age groups, particularly among customers aged 31–40 and 41–50.</a:t>
            </a:r>
          </a:p>
          <a:p>
            <a:pPr algn="just">
              <a:lnSpc>
                <a:spcPts val="3588"/>
              </a:lnSpc>
              <a:spcBef>
                <a:spcPct val="0"/>
              </a:spcBef>
            </a:pPr>
            <a:endParaRPr lang="en-US" sz="2990" spc="107">
              <a:solidFill>
                <a:srgbClr val="000000"/>
              </a:solidFill>
              <a:latin typeface="Arimo"/>
              <a:ea typeface="Arimo"/>
              <a:cs typeface="Arimo"/>
              <a:sym typeface="Arimo"/>
            </a:endParaRPr>
          </a:p>
        </p:txBody>
      </p:sp>
      <p:pic>
        <p:nvPicPr>
          <p:cNvPr id="10" name="Recorded Sound">
            <a:hlinkClick r:id="" action="ppaction://media"/>
            <a:extLst>
              <a:ext uri="{FF2B5EF4-FFF2-40B4-BE49-F238E27FC236}">
                <a16:creationId xmlns:a16="http://schemas.microsoft.com/office/drawing/2014/main" id="{C4341372-C824-D7B5-968C-38C18930966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2986563" y="984815"/>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731"/>
    </mc:Choice>
    <mc:Fallback xmlns="">
      <p:transition spd="slow" advTm="10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73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624739" y="539339"/>
            <a:ext cx="9153823" cy="9208323"/>
            <a:chOff x="0" y="0"/>
            <a:chExt cx="2410883" cy="2425237"/>
          </a:xfrm>
        </p:grpSpPr>
        <p:sp>
          <p:nvSpPr>
            <p:cNvPr id="3" name="Freeform 3"/>
            <p:cNvSpPr/>
            <p:nvPr/>
          </p:nvSpPr>
          <p:spPr>
            <a:xfrm>
              <a:off x="0" y="0"/>
              <a:ext cx="2410883" cy="2425237"/>
            </a:xfrm>
            <a:custGeom>
              <a:avLst/>
              <a:gdLst/>
              <a:ahLst/>
              <a:cxnLst/>
              <a:rect l="l" t="t" r="r" b="b"/>
              <a:pathLst>
                <a:path w="2410883" h="2425237">
                  <a:moveTo>
                    <a:pt x="0" y="0"/>
                  </a:moveTo>
                  <a:lnTo>
                    <a:pt x="2410883" y="0"/>
                  </a:lnTo>
                  <a:lnTo>
                    <a:pt x="2410883" y="2425237"/>
                  </a:lnTo>
                  <a:lnTo>
                    <a:pt x="0" y="2425237"/>
                  </a:lnTo>
                  <a:close/>
                </a:path>
              </a:pathLst>
            </a:custGeom>
            <a:solidFill>
              <a:srgbClr val="FFFFFF"/>
            </a:solidFill>
          </p:spPr>
        </p:sp>
        <p:sp>
          <p:nvSpPr>
            <p:cNvPr id="4" name="TextBox 4"/>
            <p:cNvSpPr txBox="1"/>
            <p:nvPr/>
          </p:nvSpPr>
          <p:spPr>
            <a:xfrm>
              <a:off x="0" y="-47625"/>
              <a:ext cx="2410883" cy="247286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flipH="1" flipV="1">
            <a:off x="12461620" y="0"/>
            <a:ext cx="5826380" cy="3411081"/>
          </a:xfrm>
          <a:custGeom>
            <a:avLst/>
            <a:gdLst/>
            <a:ahLst/>
            <a:cxnLst/>
            <a:rect l="l" t="t" r="r" b="b"/>
            <a:pathLst>
              <a:path w="5826380" h="3411081">
                <a:moveTo>
                  <a:pt x="5826380" y="3411081"/>
                </a:moveTo>
                <a:lnTo>
                  <a:pt x="0" y="3411081"/>
                </a:lnTo>
                <a:lnTo>
                  <a:pt x="0" y="0"/>
                </a:lnTo>
                <a:lnTo>
                  <a:pt x="5826380" y="0"/>
                </a:lnTo>
                <a:lnTo>
                  <a:pt x="5826380" y="3411081"/>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2145782" y="4460537"/>
            <a:ext cx="6478957" cy="4386956"/>
          </a:xfrm>
          <a:custGeom>
            <a:avLst/>
            <a:gdLst/>
            <a:ahLst/>
            <a:cxnLst/>
            <a:rect l="l" t="t" r="r" b="b"/>
            <a:pathLst>
              <a:path w="6478957" h="4386956">
                <a:moveTo>
                  <a:pt x="0" y="0"/>
                </a:moveTo>
                <a:lnTo>
                  <a:pt x="6478957" y="0"/>
                </a:lnTo>
                <a:lnTo>
                  <a:pt x="6478957" y="4386956"/>
                </a:lnTo>
                <a:lnTo>
                  <a:pt x="0" y="4386956"/>
                </a:lnTo>
                <a:lnTo>
                  <a:pt x="0" y="0"/>
                </a:lnTo>
                <a:close/>
              </a:path>
            </a:pathLst>
          </a:custGeom>
          <a:blipFill>
            <a:blip r:embed="rId7"/>
            <a:stretch>
              <a:fillRect/>
            </a:stretch>
          </a:blipFill>
        </p:spPr>
      </p:sp>
      <p:sp>
        <p:nvSpPr>
          <p:cNvPr id="7" name="Freeform 7"/>
          <p:cNvSpPr/>
          <p:nvPr/>
        </p:nvSpPr>
        <p:spPr>
          <a:xfrm>
            <a:off x="9484039" y="4460537"/>
            <a:ext cx="6297651" cy="4386956"/>
          </a:xfrm>
          <a:custGeom>
            <a:avLst/>
            <a:gdLst/>
            <a:ahLst/>
            <a:cxnLst/>
            <a:rect l="l" t="t" r="r" b="b"/>
            <a:pathLst>
              <a:path w="6297651" h="4386956">
                <a:moveTo>
                  <a:pt x="0" y="0"/>
                </a:moveTo>
                <a:lnTo>
                  <a:pt x="6297651" y="0"/>
                </a:lnTo>
                <a:lnTo>
                  <a:pt x="6297651" y="4386956"/>
                </a:lnTo>
                <a:lnTo>
                  <a:pt x="0" y="4386956"/>
                </a:lnTo>
                <a:lnTo>
                  <a:pt x="0" y="0"/>
                </a:lnTo>
                <a:close/>
              </a:path>
            </a:pathLst>
          </a:custGeom>
          <a:blipFill>
            <a:blip r:embed="rId8"/>
            <a:stretch>
              <a:fillRect/>
            </a:stretch>
          </a:blipFill>
        </p:spPr>
      </p:sp>
      <p:sp>
        <p:nvSpPr>
          <p:cNvPr id="8" name="TextBox 8"/>
          <p:cNvSpPr txBox="1"/>
          <p:nvPr/>
        </p:nvSpPr>
        <p:spPr>
          <a:xfrm>
            <a:off x="1536670" y="634414"/>
            <a:ext cx="11449893" cy="769523"/>
          </a:xfrm>
          <a:prstGeom prst="rect">
            <a:avLst/>
          </a:prstGeom>
        </p:spPr>
        <p:txBody>
          <a:bodyPr lIns="0" tIns="0" rIns="0" bIns="0" rtlCol="0" anchor="t">
            <a:spAutoFit/>
          </a:bodyPr>
          <a:lstStyle/>
          <a:p>
            <a:pPr marL="0" lvl="0" indent="0" algn="l">
              <a:lnSpc>
                <a:spcPts val="5966"/>
              </a:lnSpc>
              <a:spcBef>
                <a:spcPct val="0"/>
              </a:spcBef>
            </a:pPr>
            <a:r>
              <a:rPr lang="en-US" sz="4972" b="1" spc="178">
                <a:solidFill>
                  <a:srgbClr val="0063A1"/>
                </a:solidFill>
                <a:latin typeface="Arimo Bold"/>
                <a:ea typeface="Arimo Bold"/>
                <a:cs typeface="Arimo Bold"/>
                <a:sym typeface="Arimo Bold"/>
              </a:rPr>
              <a:t>Age Group Analysis</a:t>
            </a:r>
          </a:p>
        </p:txBody>
      </p:sp>
      <p:sp>
        <p:nvSpPr>
          <p:cNvPr id="9" name="TextBox 9"/>
          <p:cNvSpPr txBox="1"/>
          <p:nvPr/>
        </p:nvSpPr>
        <p:spPr>
          <a:xfrm>
            <a:off x="1273740" y="1991811"/>
            <a:ext cx="13621831" cy="904875"/>
          </a:xfrm>
          <a:prstGeom prst="rect">
            <a:avLst/>
          </a:prstGeom>
        </p:spPr>
        <p:txBody>
          <a:bodyPr lIns="0" tIns="0" rIns="0" bIns="0" rtlCol="0" anchor="t">
            <a:spAutoFit/>
          </a:bodyPr>
          <a:lstStyle/>
          <a:p>
            <a:pPr marL="645542" lvl="1" indent="-322771" algn="just">
              <a:lnSpc>
                <a:spcPts val="3588"/>
              </a:lnSpc>
              <a:spcBef>
                <a:spcPct val="0"/>
              </a:spcBef>
              <a:buFont typeface="Arial"/>
              <a:buChar char="•"/>
            </a:pPr>
            <a:r>
              <a:rPr lang="en-US" sz="2990" spc="107">
                <a:solidFill>
                  <a:srgbClr val="000000"/>
                </a:solidFill>
                <a:latin typeface="Arimo"/>
                <a:ea typeface="Arimo"/>
                <a:cs typeface="Arimo"/>
                <a:sym typeface="Arimo"/>
              </a:rPr>
              <a:t>Age Group </a:t>
            </a:r>
            <a:r>
              <a:rPr lang="en-US" sz="2990" b="1" spc="107">
                <a:solidFill>
                  <a:srgbClr val="000000"/>
                </a:solidFill>
                <a:latin typeface="Arimo Bold"/>
                <a:ea typeface="Arimo Bold"/>
                <a:cs typeface="Arimo Bold"/>
                <a:sym typeface="Arimo Bold"/>
              </a:rPr>
              <a:t>31-40 </a:t>
            </a:r>
            <a:r>
              <a:rPr lang="en-US" sz="2990" spc="107">
                <a:solidFill>
                  <a:srgbClr val="000000"/>
                </a:solidFill>
                <a:latin typeface="Arimo"/>
                <a:ea typeface="Arimo"/>
                <a:cs typeface="Arimo"/>
                <a:sym typeface="Arimo"/>
              </a:rPr>
              <a:t>accounted for the highest number of policy purchases, leading to the largest contribution in overall revenue</a:t>
            </a:r>
            <a:r>
              <a:rPr lang="en-US" sz="2990" b="1" spc="107">
                <a:solidFill>
                  <a:srgbClr val="000000"/>
                </a:solidFill>
                <a:latin typeface="Arimo Bold"/>
                <a:ea typeface="Arimo Bold"/>
                <a:cs typeface="Arimo Bold"/>
                <a:sym typeface="Arimo Bold"/>
              </a:rPr>
              <a:t>.</a:t>
            </a:r>
          </a:p>
        </p:txBody>
      </p:sp>
      <p:pic>
        <p:nvPicPr>
          <p:cNvPr id="10" name="Recorded Sound">
            <a:hlinkClick r:id="" action="ppaction://media"/>
            <a:extLst>
              <a:ext uri="{FF2B5EF4-FFF2-40B4-BE49-F238E27FC236}">
                <a16:creationId xmlns:a16="http://schemas.microsoft.com/office/drawing/2014/main" id="{F6BBAF32-FACF-3870-5749-BBDADA53A69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2918812" y="1022385"/>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536"/>
    </mc:Choice>
    <mc:Fallback xmlns="">
      <p:transition spd="slow" advTm="12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53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624739" y="539339"/>
            <a:ext cx="9153823" cy="9208323"/>
            <a:chOff x="0" y="0"/>
            <a:chExt cx="2410883" cy="2425237"/>
          </a:xfrm>
        </p:grpSpPr>
        <p:sp>
          <p:nvSpPr>
            <p:cNvPr id="3" name="Freeform 3"/>
            <p:cNvSpPr/>
            <p:nvPr/>
          </p:nvSpPr>
          <p:spPr>
            <a:xfrm>
              <a:off x="0" y="0"/>
              <a:ext cx="2410883" cy="2425237"/>
            </a:xfrm>
            <a:custGeom>
              <a:avLst/>
              <a:gdLst/>
              <a:ahLst/>
              <a:cxnLst/>
              <a:rect l="l" t="t" r="r" b="b"/>
              <a:pathLst>
                <a:path w="2410883" h="2425237">
                  <a:moveTo>
                    <a:pt x="0" y="0"/>
                  </a:moveTo>
                  <a:lnTo>
                    <a:pt x="2410883" y="0"/>
                  </a:lnTo>
                  <a:lnTo>
                    <a:pt x="2410883" y="2425237"/>
                  </a:lnTo>
                  <a:lnTo>
                    <a:pt x="0" y="2425237"/>
                  </a:lnTo>
                  <a:close/>
                </a:path>
              </a:pathLst>
            </a:custGeom>
            <a:solidFill>
              <a:srgbClr val="FFFFFF"/>
            </a:solidFill>
          </p:spPr>
        </p:sp>
        <p:sp>
          <p:nvSpPr>
            <p:cNvPr id="4" name="TextBox 4"/>
            <p:cNvSpPr txBox="1"/>
            <p:nvPr/>
          </p:nvSpPr>
          <p:spPr>
            <a:xfrm>
              <a:off x="0" y="-47625"/>
              <a:ext cx="2410883" cy="247286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flipH="1" flipV="1">
            <a:off x="12461620" y="0"/>
            <a:ext cx="5826380" cy="3411081"/>
          </a:xfrm>
          <a:custGeom>
            <a:avLst/>
            <a:gdLst/>
            <a:ahLst/>
            <a:cxnLst/>
            <a:rect l="l" t="t" r="r" b="b"/>
            <a:pathLst>
              <a:path w="5826380" h="3411081">
                <a:moveTo>
                  <a:pt x="5826380" y="3411081"/>
                </a:moveTo>
                <a:lnTo>
                  <a:pt x="0" y="3411081"/>
                </a:lnTo>
                <a:lnTo>
                  <a:pt x="0" y="0"/>
                </a:lnTo>
                <a:lnTo>
                  <a:pt x="5826380" y="0"/>
                </a:lnTo>
                <a:lnTo>
                  <a:pt x="5826380" y="3411081"/>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536670" y="634414"/>
            <a:ext cx="11449893" cy="769523"/>
          </a:xfrm>
          <a:prstGeom prst="rect">
            <a:avLst/>
          </a:prstGeom>
        </p:spPr>
        <p:txBody>
          <a:bodyPr lIns="0" tIns="0" rIns="0" bIns="0" rtlCol="0" anchor="t">
            <a:spAutoFit/>
          </a:bodyPr>
          <a:lstStyle/>
          <a:p>
            <a:pPr marL="0" lvl="0" indent="0" algn="l">
              <a:lnSpc>
                <a:spcPts val="5966"/>
              </a:lnSpc>
              <a:spcBef>
                <a:spcPct val="0"/>
              </a:spcBef>
            </a:pPr>
            <a:r>
              <a:rPr lang="en-US" sz="4972" b="1" spc="178">
                <a:solidFill>
                  <a:srgbClr val="0063A1"/>
                </a:solidFill>
                <a:latin typeface="Arimo Bold"/>
                <a:ea typeface="Arimo Bold"/>
                <a:cs typeface="Arimo Bold"/>
                <a:sym typeface="Arimo Bold"/>
              </a:rPr>
              <a:t>Insights Overview</a:t>
            </a:r>
          </a:p>
        </p:txBody>
      </p:sp>
      <p:sp>
        <p:nvSpPr>
          <p:cNvPr id="7" name="TextBox 7"/>
          <p:cNvSpPr txBox="1"/>
          <p:nvPr/>
        </p:nvSpPr>
        <p:spPr>
          <a:xfrm>
            <a:off x="1273740" y="1972761"/>
            <a:ext cx="13621831" cy="6829425"/>
          </a:xfrm>
          <a:prstGeom prst="rect">
            <a:avLst/>
          </a:prstGeom>
        </p:spPr>
        <p:txBody>
          <a:bodyPr lIns="0" tIns="0" rIns="0" bIns="0" rtlCol="0" anchor="t">
            <a:spAutoFit/>
          </a:bodyPr>
          <a:lstStyle/>
          <a:p>
            <a:pPr marL="688720" lvl="1" indent="-344360" algn="just">
              <a:lnSpc>
                <a:spcPts val="3827"/>
              </a:lnSpc>
              <a:buFont typeface="Arial"/>
              <a:buChar char="•"/>
            </a:pPr>
            <a:r>
              <a:rPr lang="en-US" sz="3189" spc="114" dirty="0">
                <a:solidFill>
                  <a:srgbClr val="000000"/>
                </a:solidFill>
                <a:latin typeface="Arimo"/>
                <a:ea typeface="Arimo"/>
                <a:cs typeface="Arimo"/>
                <a:sym typeface="Arimo"/>
              </a:rPr>
              <a:t>Analysis of </a:t>
            </a:r>
            <a:r>
              <a:rPr lang="en-US" sz="3189" b="1" spc="114" dirty="0">
                <a:solidFill>
                  <a:srgbClr val="000000"/>
                </a:solidFill>
                <a:latin typeface="Arimo Bold"/>
                <a:ea typeface="Arimo Bold"/>
                <a:cs typeface="Arimo Bold"/>
                <a:sym typeface="Arimo Bold"/>
              </a:rPr>
              <a:t>Policy Trends on Month-on-Month basis</a:t>
            </a:r>
            <a:r>
              <a:rPr lang="en-US" sz="3189" spc="114" dirty="0">
                <a:solidFill>
                  <a:srgbClr val="000000"/>
                </a:solidFill>
                <a:latin typeface="Arimo"/>
                <a:ea typeface="Arimo"/>
                <a:cs typeface="Arimo"/>
                <a:sym typeface="Arimo"/>
              </a:rPr>
              <a:t> highlights the importance of tracking both customer uptake and revenue contribution to identify high-impact insurance products.</a:t>
            </a:r>
          </a:p>
          <a:p>
            <a:pPr marL="688720" lvl="1" indent="-344360" algn="just">
              <a:lnSpc>
                <a:spcPts val="3827"/>
              </a:lnSpc>
              <a:buFont typeface="Arial"/>
              <a:buChar char="•"/>
            </a:pPr>
            <a:r>
              <a:rPr lang="en-US" sz="3189" spc="114" dirty="0">
                <a:solidFill>
                  <a:srgbClr val="000000"/>
                </a:solidFill>
                <a:latin typeface="Arimo"/>
                <a:ea typeface="Arimo"/>
                <a:cs typeface="Arimo"/>
                <a:sym typeface="Arimo"/>
              </a:rPr>
              <a:t>City wise analysis highlights a strong regional concentration in </a:t>
            </a:r>
            <a:r>
              <a:rPr lang="en-US" sz="3189" b="1" spc="114" dirty="0">
                <a:solidFill>
                  <a:srgbClr val="000000"/>
                </a:solidFill>
                <a:latin typeface="Arimo Bold"/>
                <a:ea typeface="Arimo Bold"/>
                <a:cs typeface="Arimo Bold"/>
                <a:sym typeface="Arimo Bold"/>
              </a:rPr>
              <a:t>Delhi NCR</a:t>
            </a:r>
            <a:r>
              <a:rPr lang="en-US" sz="3189" spc="114" dirty="0">
                <a:solidFill>
                  <a:srgbClr val="000000"/>
                </a:solidFill>
                <a:latin typeface="Arimo"/>
                <a:ea typeface="Arimo"/>
                <a:cs typeface="Arimo"/>
                <a:sym typeface="Arimo"/>
              </a:rPr>
              <a:t>, suggesting potential for targeted expansion in lower-performing cities.</a:t>
            </a:r>
          </a:p>
          <a:p>
            <a:pPr marL="688720" lvl="1" indent="-344360" algn="just">
              <a:lnSpc>
                <a:spcPts val="3827"/>
              </a:lnSpc>
              <a:buFont typeface="Arial"/>
              <a:buChar char="•"/>
            </a:pPr>
            <a:r>
              <a:rPr lang="en-US" sz="3189" b="1" spc="114" dirty="0">
                <a:solidFill>
                  <a:srgbClr val="000000"/>
                </a:solidFill>
                <a:latin typeface="Arimo Bold"/>
                <a:ea typeface="Arimo Bold"/>
                <a:cs typeface="Arimo Bold"/>
                <a:sym typeface="Arimo Bold"/>
              </a:rPr>
              <a:t>March</a:t>
            </a:r>
            <a:r>
              <a:rPr lang="en-US" sz="3189" spc="114" dirty="0">
                <a:solidFill>
                  <a:srgbClr val="000000"/>
                </a:solidFill>
                <a:latin typeface="Arimo"/>
                <a:ea typeface="Arimo"/>
                <a:cs typeface="Arimo"/>
                <a:sym typeface="Arimo"/>
              </a:rPr>
              <a:t> was a peak performance month, signaling successful campaign efforts or seasonal demand factors.</a:t>
            </a:r>
          </a:p>
          <a:p>
            <a:pPr marL="688720" lvl="1" indent="-344360" algn="just">
              <a:lnSpc>
                <a:spcPts val="3827"/>
              </a:lnSpc>
              <a:buFont typeface="Arial"/>
              <a:buChar char="•"/>
            </a:pPr>
            <a:r>
              <a:rPr lang="en-US" sz="3189" b="1" spc="114" dirty="0">
                <a:solidFill>
                  <a:srgbClr val="000000"/>
                </a:solidFill>
                <a:latin typeface="Arimo Bold"/>
                <a:ea typeface="Arimo Bold"/>
                <a:cs typeface="Arimo Bold"/>
                <a:sym typeface="Arimo Bold"/>
              </a:rPr>
              <a:t>Offline-Agent</a:t>
            </a:r>
            <a:r>
              <a:rPr lang="en-US" sz="3189" spc="114" dirty="0">
                <a:solidFill>
                  <a:srgbClr val="000000"/>
                </a:solidFill>
                <a:latin typeface="Arimo"/>
                <a:ea typeface="Arimo"/>
                <a:cs typeface="Arimo"/>
                <a:sym typeface="Arimo"/>
              </a:rPr>
              <a:t> channel proved to be the efficient sales-mode.</a:t>
            </a:r>
          </a:p>
          <a:p>
            <a:pPr marL="688720" lvl="1" indent="-344360" algn="just">
              <a:lnSpc>
                <a:spcPts val="3827"/>
              </a:lnSpc>
              <a:spcBef>
                <a:spcPct val="0"/>
              </a:spcBef>
              <a:buFont typeface="Arial"/>
              <a:buChar char="•"/>
            </a:pPr>
            <a:r>
              <a:rPr lang="en-US" sz="3189" spc="114" dirty="0">
                <a:solidFill>
                  <a:srgbClr val="000000"/>
                </a:solidFill>
                <a:latin typeface="Arimo"/>
                <a:ea typeface="Arimo"/>
                <a:cs typeface="Arimo"/>
                <a:sym typeface="Arimo"/>
              </a:rPr>
              <a:t>Policies </a:t>
            </a:r>
            <a:r>
              <a:rPr lang="en-US" sz="3189" b="1" spc="114" dirty="0">
                <a:solidFill>
                  <a:srgbClr val="000000"/>
                </a:solidFill>
                <a:latin typeface="Arimo Bold"/>
                <a:ea typeface="Arimo Bold"/>
                <a:cs typeface="Arimo Bold"/>
                <a:sym typeface="Arimo Bold"/>
              </a:rPr>
              <a:t>POL4321HEL</a:t>
            </a:r>
            <a:r>
              <a:rPr lang="en-US" sz="3189" spc="114" dirty="0">
                <a:solidFill>
                  <a:srgbClr val="000000"/>
                </a:solidFill>
                <a:latin typeface="Arimo"/>
                <a:ea typeface="Arimo"/>
                <a:cs typeface="Arimo"/>
                <a:sym typeface="Arimo"/>
              </a:rPr>
              <a:t>, </a:t>
            </a:r>
            <a:r>
              <a:rPr lang="en-US" sz="3189" b="1" spc="114" dirty="0">
                <a:solidFill>
                  <a:srgbClr val="000000"/>
                </a:solidFill>
                <a:latin typeface="Arimo Bold"/>
                <a:ea typeface="Arimo Bold"/>
                <a:cs typeface="Arimo Bold"/>
                <a:sym typeface="Arimo Bold"/>
              </a:rPr>
              <a:t>POL3309HEL</a:t>
            </a:r>
            <a:r>
              <a:rPr lang="en-US" sz="3189" spc="114" dirty="0">
                <a:solidFill>
                  <a:srgbClr val="000000"/>
                </a:solidFill>
                <a:latin typeface="Arimo"/>
                <a:ea typeface="Arimo"/>
                <a:cs typeface="Arimo"/>
                <a:sym typeface="Arimo"/>
              </a:rPr>
              <a:t>, </a:t>
            </a:r>
            <a:r>
              <a:rPr lang="en-US" sz="3189" b="1" spc="114" dirty="0">
                <a:solidFill>
                  <a:srgbClr val="000000"/>
                </a:solidFill>
                <a:latin typeface="Arimo Bold"/>
                <a:ea typeface="Arimo Bold"/>
                <a:cs typeface="Arimo Bold"/>
                <a:sym typeface="Arimo Bold"/>
              </a:rPr>
              <a:t>POL4331HEL</a:t>
            </a:r>
            <a:r>
              <a:rPr lang="en-US" sz="3189" spc="114" dirty="0">
                <a:solidFill>
                  <a:srgbClr val="000000"/>
                </a:solidFill>
                <a:latin typeface="Arimo"/>
                <a:ea typeface="Arimo"/>
                <a:cs typeface="Arimo"/>
                <a:sym typeface="Arimo"/>
              </a:rPr>
              <a:t> demonstrated strong appeal and adoption, making them key drivers of overall business performance.</a:t>
            </a:r>
          </a:p>
          <a:p>
            <a:pPr marL="688720" lvl="1" indent="-344360" algn="just">
              <a:lnSpc>
                <a:spcPts val="3827"/>
              </a:lnSpc>
              <a:spcBef>
                <a:spcPct val="0"/>
              </a:spcBef>
              <a:buFont typeface="Arial"/>
              <a:buChar char="•"/>
            </a:pPr>
            <a:r>
              <a:rPr lang="en-US" sz="3189" b="1" spc="114" dirty="0">
                <a:solidFill>
                  <a:srgbClr val="000000"/>
                </a:solidFill>
                <a:latin typeface="Arimo Bold"/>
                <a:ea typeface="Arimo Bold"/>
                <a:cs typeface="Arimo Bold"/>
                <a:sym typeface="Arimo Bold"/>
              </a:rPr>
              <a:t>31-40</a:t>
            </a:r>
            <a:r>
              <a:rPr lang="en-US" sz="3189" spc="114" dirty="0">
                <a:solidFill>
                  <a:srgbClr val="000000"/>
                </a:solidFill>
                <a:latin typeface="Arimo"/>
                <a:ea typeface="Arimo"/>
                <a:cs typeface="Arimo"/>
                <a:sym typeface="Arimo"/>
              </a:rPr>
              <a:t> age group represents a critical target group for future sales and marketing strategies.</a:t>
            </a:r>
          </a:p>
        </p:txBody>
      </p:sp>
      <p:pic>
        <p:nvPicPr>
          <p:cNvPr id="9" name="Recorded Sound">
            <a:hlinkClick r:id="" action="ppaction://media"/>
            <a:extLst>
              <a:ext uri="{FF2B5EF4-FFF2-40B4-BE49-F238E27FC236}">
                <a16:creationId xmlns:a16="http://schemas.microsoft.com/office/drawing/2014/main" id="{CB873E45-E619-55A0-C8AE-8F4DFEAC3F6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3301041" y="99588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435"/>
    </mc:Choice>
    <mc:Fallback xmlns="">
      <p:transition spd="slow" advTm="44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47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777302" y="4533927"/>
            <a:ext cx="6733397" cy="1190571"/>
          </a:xfrm>
          <a:prstGeom prst="rect">
            <a:avLst/>
          </a:prstGeom>
        </p:spPr>
        <p:txBody>
          <a:bodyPr lIns="0" tIns="0" rIns="0" bIns="0" rtlCol="0" anchor="t">
            <a:spAutoFit/>
          </a:bodyPr>
          <a:lstStyle/>
          <a:p>
            <a:pPr algn="l">
              <a:lnSpc>
                <a:spcPts val="9177"/>
              </a:lnSpc>
            </a:pPr>
            <a:r>
              <a:rPr lang="en-US" sz="7647" b="1" spc="53">
                <a:solidFill>
                  <a:srgbClr val="08377C"/>
                </a:solidFill>
                <a:latin typeface="Arimo Bold"/>
                <a:ea typeface="Arimo Bold"/>
                <a:cs typeface="Arimo Bold"/>
                <a:sym typeface="Arimo Bold"/>
              </a:rPr>
              <a:t>Thank You!!</a:t>
            </a:r>
          </a:p>
        </p:txBody>
      </p:sp>
      <p:sp>
        <p:nvSpPr>
          <p:cNvPr id="3" name="TextBox 3"/>
          <p:cNvSpPr txBox="1"/>
          <p:nvPr/>
        </p:nvSpPr>
        <p:spPr>
          <a:xfrm>
            <a:off x="3274016" y="1369047"/>
            <a:ext cx="4927455" cy="709270"/>
          </a:xfrm>
          <a:prstGeom prst="rect">
            <a:avLst/>
          </a:prstGeom>
        </p:spPr>
        <p:txBody>
          <a:bodyPr lIns="0" tIns="0" rIns="0" bIns="0" rtlCol="0" anchor="t">
            <a:spAutoFit/>
          </a:bodyPr>
          <a:lstStyle/>
          <a:p>
            <a:pPr algn="l">
              <a:lnSpc>
                <a:spcPts val="5359"/>
              </a:lnSpc>
            </a:pPr>
            <a:r>
              <a:rPr lang="en-US" sz="4620" spc="180">
                <a:solidFill>
                  <a:srgbClr val="08377C"/>
                </a:solidFill>
                <a:latin typeface="Arimo"/>
                <a:ea typeface="Arimo"/>
                <a:cs typeface="Arimo"/>
                <a:sym typeface="Arimo"/>
              </a:rPr>
              <a:t>Shield Insurance</a:t>
            </a:r>
          </a:p>
        </p:txBody>
      </p:sp>
      <p:sp>
        <p:nvSpPr>
          <p:cNvPr id="4" name="Freeform 4"/>
          <p:cNvSpPr/>
          <p:nvPr/>
        </p:nvSpPr>
        <p:spPr>
          <a:xfrm>
            <a:off x="1368756" y="775815"/>
            <a:ext cx="1905260" cy="1905260"/>
          </a:xfrm>
          <a:custGeom>
            <a:avLst/>
            <a:gdLst/>
            <a:ahLst/>
            <a:cxnLst/>
            <a:rect l="l" t="t" r="r" b="b"/>
            <a:pathLst>
              <a:path w="1905260" h="1905260">
                <a:moveTo>
                  <a:pt x="0" y="0"/>
                </a:moveTo>
                <a:lnTo>
                  <a:pt x="1905260" y="0"/>
                </a:lnTo>
                <a:lnTo>
                  <a:pt x="1905260" y="1905259"/>
                </a:lnTo>
                <a:lnTo>
                  <a:pt x="0" y="1905259"/>
                </a:lnTo>
                <a:lnTo>
                  <a:pt x="0" y="0"/>
                </a:lnTo>
                <a:close/>
              </a:path>
            </a:pathLst>
          </a:custGeom>
          <a:blipFill>
            <a:blip r:embed="rId4"/>
            <a:stretch>
              <a:fillRect/>
            </a:stretch>
          </a:blipFill>
        </p:spPr>
      </p:sp>
      <p:pic>
        <p:nvPicPr>
          <p:cNvPr id="5" name="Recorded Sound">
            <a:hlinkClick r:id="" action="ppaction://media"/>
            <a:extLst>
              <a:ext uri="{FF2B5EF4-FFF2-40B4-BE49-F238E27FC236}">
                <a16:creationId xmlns:a16="http://schemas.microsoft.com/office/drawing/2014/main" id="{1B98B484-224A-43B0-3606-115F3CB3DEE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697200" y="1165847"/>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499"/>
    </mc:Choice>
    <mc:Fallback xmlns="">
      <p:transition spd="slow" advTm="94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49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373898"/>
            <a:ext cx="5826380" cy="3411081"/>
          </a:xfrm>
          <a:custGeom>
            <a:avLst/>
            <a:gdLst/>
            <a:ahLst/>
            <a:cxnLst/>
            <a:rect l="l" t="t" r="r" b="b"/>
            <a:pathLst>
              <a:path w="5826380" h="3411081">
                <a:moveTo>
                  <a:pt x="0" y="0"/>
                </a:moveTo>
                <a:lnTo>
                  <a:pt x="5826380" y="0"/>
                </a:lnTo>
                <a:lnTo>
                  <a:pt x="5826380" y="3411080"/>
                </a:lnTo>
                <a:lnTo>
                  <a:pt x="0" y="34110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 name="Freeform 3"/>
          <p:cNvSpPr/>
          <p:nvPr/>
        </p:nvSpPr>
        <p:spPr>
          <a:xfrm flipH="1" flipV="1">
            <a:off x="12461620" y="0"/>
            <a:ext cx="5826380" cy="3411081"/>
          </a:xfrm>
          <a:custGeom>
            <a:avLst/>
            <a:gdLst/>
            <a:ahLst/>
            <a:cxnLst/>
            <a:rect l="l" t="t" r="r" b="b"/>
            <a:pathLst>
              <a:path w="5826380" h="3411081">
                <a:moveTo>
                  <a:pt x="5826380" y="3411081"/>
                </a:moveTo>
                <a:lnTo>
                  <a:pt x="0" y="3411081"/>
                </a:lnTo>
                <a:lnTo>
                  <a:pt x="0" y="0"/>
                </a:lnTo>
                <a:lnTo>
                  <a:pt x="5826380" y="0"/>
                </a:lnTo>
                <a:lnTo>
                  <a:pt x="5826380" y="3411081"/>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0374833" y="3405463"/>
            <a:ext cx="9257525" cy="7069383"/>
          </a:xfrm>
          <a:custGeom>
            <a:avLst/>
            <a:gdLst/>
            <a:ahLst/>
            <a:cxnLst/>
            <a:rect l="l" t="t" r="r" b="b"/>
            <a:pathLst>
              <a:path w="9257525" h="7069383">
                <a:moveTo>
                  <a:pt x="0" y="0"/>
                </a:moveTo>
                <a:lnTo>
                  <a:pt x="9257525" y="0"/>
                </a:lnTo>
                <a:lnTo>
                  <a:pt x="9257525" y="7069382"/>
                </a:lnTo>
                <a:lnTo>
                  <a:pt x="0" y="706938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TextBox 5"/>
          <p:cNvSpPr txBox="1"/>
          <p:nvPr/>
        </p:nvSpPr>
        <p:spPr>
          <a:xfrm>
            <a:off x="2781023" y="1430797"/>
            <a:ext cx="5059622" cy="709270"/>
          </a:xfrm>
          <a:prstGeom prst="rect">
            <a:avLst/>
          </a:prstGeom>
        </p:spPr>
        <p:txBody>
          <a:bodyPr lIns="0" tIns="0" rIns="0" bIns="0" rtlCol="0" anchor="t">
            <a:spAutoFit/>
          </a:bodyPr>
          <a:lstStyle/>
          <a:p>
            <a:pPr algn="l">
              <a:lnSpc>
                <a:spcPts val="5359"/>
              </a:lnSpc>
            </a:pPr>
            <a:r>
              <a:rPr lang="en-US" sz="4620" spc="180">
                <a:solidFill>
                  <a:srgbClr val="08377C"/>
                </a:solidFill>
                <a:latin typeface="Arimo"/>
                <a:ea typeface="Arimo"/>
                <a:cs typeface="Arimo"/>
                <a:sym typeface="Arimo"/>
              </a:rPr>
              <a:t>Shield Insurance</a:t>
            </a:r>
          </a:p>
        </p:txBody>
      </p:sp>
      <p:sp>
        <p:nvSpPr>
          <p:cNvPr id="6" name="TextBox 6"/>
          <p:cNvSpPr txBox="1"/>
          <p:nvPr/>
        </p:nvSpPr>
        <p:spPr>
          <a:xfrm>
            <a:off x="1028700" y="3059075"/>
            <a:ext cx="4797680" cy="673725"/>
          </a:xfrm>
          <a:prstGeom prst="rect">
            <a:avLst/>
          </a:prstGeom>
        </p:spPr>
        <p:txBody>
          <a:bodyPr lIns="0" tIns="0" rIns="0" bIns="0" rtlCol="0" anchor="t">
            <a:spAutoFit/>
          </a:bodyPr>
          <a:lstStyle/>
          <a:p>
            <a:pPr marL="0" lvl="0" indent="0" algn="l">
              <a:lnSpc>
                <a:spcPts val="5166"/>
              </a:lnSpc>
              <a:spcBef>
                <a:spcPct val="0"/>
              </a:spcBef>
            </a:pPr>
            <a:r>
              <a:rPr lang="en-US" sz="4305" b="1" spc="154" dirty="0">
                <a:solidFill>
                  <a:srgbClr val="2A2E3A"/>
                </a:solidFill>
                <a:latin typeface="Arimo Bold"/>
                <a:ea typeface="Arimo Bold"/>
                <a:cs typeface="Arimo Bold"/>
                <a:sym typeface="Arimo Bold"/>
              </a:rPr>
              <a:t>Company Profile</a:t>
            </a:r>
          </a:p>
        </p:txBody>
      </p:sp>
      <p:sp>
        <p:nvSpPr>
          <p:cNvPr id="7" name="TextBox 7"/>
          <p:cNvSpPr txBox="1"/>
          <p:nvPr/>
        </p:nvSpPr>
        <p:spPr>
          <a:xfrm>
            <a:off x="1028700" y="4199525"/>
            <a:ext cx="10892173" cy="4811574"/>
          </a:xfrm>
          <a:prstGeom prst="rect">
            <a:avLst/>
          </a:prstGeom>
        </p:spPr>
        <p:txBody>
          <a:bodyPr lIns="0" tIns="0" rIns="0" bIns="0" rtlCol="0" anchor="t">
            <a:spAutoFit/>
          </a:bodyPr>
          <a:lstStyle/>
          <a:p>
            <a:pPr algn="just">
              <a:lnSpc>
                <a:spcPts val="4177"/>
              </a:lnSpc>
            </a:pPr>
            <a:r>
              <a:rPr lang="en-US" sz="2983" b="1" dirty="0">
                <a:solidFill>
                  <a:srgbClr val="000000"/>
                </a:solidFill>
                <a:latin typeface="Open Sans Bold"/>
                <a:ea typeface="Open Sans Bold"/>
                <a:cs typeface="Open Sans Bold"/>
                <a:sym typeface="Open Sans Bold"/>
              </a:rPr>
              <a:t>Shield Insurance</a:t>
            </a:r>
            <a:r>
              <a:rPr lang="en-US" sz="2983" dirty="0">
                <a:solidFill>
                  <a:srgbClr val="000000"/>
                </a:solidFill>
                <a:latin typeface="Open Sans"/>
                <a:ea typeface="Open Sans"/>
                <a:cs typeface="Open Sans"/>
                <a:sym typeface="Open Sans"/>
              </a:rPr>
              <a:t> is a customer-focused insurance provider committed to delivering comprehensive and reliable coverage across a range of products. The company aims to protect individuals and families by offering policies tailored to their needs, including life, health, and motor insurance. With a growing customer base and a focus on digital transformation, Shield Insurance strives to make insurance accessible, transparent, and easy to manage.</a:t>
            </a:r>
          </a:p>
          <a:p>
            <a:pPr algn="just">
              <a:lnSpc>
                <a:spcPts val="4177"/>
              </a:lnSpc>
            </a:pPr>
            <a:endParaRPr lang="en-US" sz="2983" dirty="0">
              <a:solidFill>
                <a:srgbClr val="000000"/>
              </a:solidFill>
              <a:latin typeface="Open Sans"/>
              <a:ea typeface="Open Sans"/>
              <a:cs typeface="Open Sans"/>
              <a:sym typeface="Open Sans"/>
            </a:endParaRPr>
          </a:p>
        </p:txBody>
      </p:sp>
      <p:sp>
        <p:nvSpPr>
          <p:cNvPr id="8" name="Freeform 8"/>
          <p:cNvSpPr/>
          <p:nvPr/>
        </p:nvSpPr>
        <p:spPr>
          <a:xfrm>
            <a:off x="875763" y="837565"/>
            <a:ext cx="1905260" cy="1905260"/>
          </a:xfrm>
          <a:custGeom>
            <a:avLst/>
            <a:gdLst/>
            <a:ahLst/>
            <a:cxnLst/>
            <a:rect l="l" t="t" r="r" b="b"/>
            <a:pathLst>
              <a:path w="1905260" h="1905260">
                <a:moveTo>
                  <a:pt x="0" y="0"/>
                </a:moveTo>
                <a:lnTo>
                  <a:pt x="1905260" y="0"/>
                </a:lnTo>
                <a:lnTo>
                  <a:pt x="1905260" y="1905259"/>
                </a:lnTo>
                <a:lnTo>
                  <a:pt x="0" y="1905259"/>
                </a:lnTo>
                <a:lnTo>
                  <a:pt x="0" y="0"/>
                </a:lnTo>
                <a:close/>
              </a:path>
            </a:pathLst>
          </a:custGeom>
          <a:blipFill>
            <a:blip r:embed="rId9"/>
            <a:stretch>
              <a:fillRect/>
            </a:stretch>
          </a:blipFill>
        </p:spPr>
      </p:sp>
      <p:pic>
        <p:nvPicPr>
          <p:cNvPr id="10" name="Recorded Sound">
            <a:hlinkClick r:id="" action="ppaction://media"/>
            <a:extLst>
              <a:ext uri="{FF2B5EF4-FFF2-40B4-BE49-F238E27FC236}">
                <a16:creationId xmlns:a16="http://schemas.microsoft.com/office/drawing/2014/main" id="{96009EEF-8E03-73E0-1E2B-CDC4BD2C2E0C}"/>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4396372" y="1227597"/>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163"/>
    </mc:Choice>
    <mc:Fallback xmlns="">
      <p:transition spd="slow" advTm="171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00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373898"/>
            <a:ext cx="5826380" cy="3411081"/>
          </a:xfrm>
          <a:custGeom>
            <a:avLst/>
            <a:gdLst/>
            <a:ahLst/>
            <a:cxnLst/>
            <a:rect l="l" t="t" r="r" b="b"/>
            <a:pathLst>
              <a:path w="5826380" h="3411081">
                <a:moveTo>
                  <a:pt x="0" y="0"/>
                </a:moveTo>
                <a:lnTo>
                  <a:pt x="5826380" y="0"/>
                </a:lnTo>
                <a:lnTo>
                  <a:pt x="5826380" y="3411080"/>
                </a:lnTo>
                <a:lnTo>
                  <a:pt x="0" y="34110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 name="Freeform 3"/>
          <p:cNvSpPr/>
          <p:nvPr/>
        </p:nvSpPr>
        <p:spPr>
          <a:xfrm flipH="1" flipV="1">
            <a:off x="12461620" y="0"/>
            <a:ext cx="5826380" cy="3411081"/>
          </a:xfrm>
          <a:custGeom>
            <a:avLst/>
            <a:gdLst/>
            <a:ahLst/>
            <a:cxnLst/>
            <a:rect l="l" t="t" r="r" b="b"/>
            <a:pathLst>
              <a:path w="5826380" h="3411081">
                <a:moveTo>
                  <a:pt x="5826380" y="3411081"/>
                </a:moveTo>
                <a:lnTo>
                  <a:pt x="0" y="3411081"/>
                </a:lnTo>
                <a:lnTo>
                  <a:pt x="0" y="0"/>
                </a:lnTo>
                <a:lnTo>
                  <a:pt x="5826380" y="0"/>
                </a:lnTo>
                <a:lnTo>
                  <a:pt x="5826380" y="3411081"/>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1568976" y="4747873"/>
            <a:ext cx="7499606" cy="5726972"/>
          </a:xfrm>
          <a:custGeom>
            <a:avLst/>
            <a:gdLst/>
            <a:ahLst/>
            <a:cxnLst/>
            <a:rect l="l" t="t" r="r" b="b"/>
            <a:pathLst>
              <a:path w="7499606" h="5726972">
                <a:moveTo>
                  <a:pt x="0" y="0"/>
                </a:moveTo>
                <a:lnTo>
                  <a:pt x="7499606" y="0"/>
                </a:lnTo>
                <a:lnTo>
                  <a:pt x="7499606" y="5726972"/>
                </a:lnTo>
                <a:lnTo>
                  <a:pt x="0" y="57269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TextBox 5"/>
          <p:cNvSpPr txBox="1"/>
          <p:nvPr/>
        </p:nvSpPr>
        <p:spPr>
          <a:xfrm>
            <a:off x="1028700" y="3059075"/>
            <a:ext cx="7441238" cy="673725"/>
          </a:xfrm>
          <a:prstGeom prst="rect">
            <a:avLst/>
          </a:prstGeom>
        </p:spPr>
        <p:txBody>
          <a:bodyPr lIns="0" tIns="0" rIns="0" bIns="0" rtlCol="0" anchor="t">
            <a:spAutoFit/>
          </a:bodyPr>
          <a:lstStyle/>
          <a:p>
            <a:pPr marL="0" lvl="0" indent="0" algn="l">
              <a:lnSpc>
                <a:spcPts val="5166"/>
              </a:lnSpc>
              <a:spcBef>
                <a:spcPct val="0"/>
              </a:spcBef>
            </a:pPr>
            <a:r>
              <a:rPr lang="en-US" sz="4305" b="1" spc="154">
                <a:solidFill>
                  <a:srgbClr val="2A2E3A"/>
                </a:solidFill>
                <a:latin typeface="Arimo Bold"/>
                <a:ea typeface="Arimo Bold"/>
                <a:cs typeface="Arimo Bold"/>
                <a:sym typeface="Arimo Bold"/>
              </a:rPr>
              <a:t>Business Overview</a:t>
            </a:r>
          </a:p>
        </p:txBody>
      </p:sp>
      <p:sp>
        <p:nvSpPr>
          <p:cNvPr id="6" name="TextBox 6"/>
          <p:cNvSpPr txBox="1"/>
          <p:nvPr/>
        </p:nvSpPr>
        <p:spPr>
          <a:xfrm>
            <a:off x="1028700" y="4199525"/>
            <a:ext cx="10967393" cy="1047749"/>
          </a:xfrm>
          <a:prstGeom prst="rect">
            <a:avLst/>
          </a:prstGeom>
        </p:spPr>
        <p:txBody>
          <a:bodyPr lIns="0" tIns="0" rIns="0" bIns="0" rtlCol="0" anchor="t">
            <a:spAutoFit/>
          </a:bodyPr>
          <a:lstStyle/>
          <a:p>
            <a:pPr algn="just">
              <a:lnSpc>
                <a:spcPts val="4200"/>
              </a:lnSpc>
            </a:pPr>
            <a:r>
              <a:rPr lang="en-US" sz="3000">
                <a:solidFill>
                  <a:srgbClr val="000000"/>
                </a:solidFill>
                <a:latin typeface="Open Sans"/>
                <a:ea typeface="Open Sans"/>
                <a:cs typeface="Open Sans"/>
                <a:sym typeface="Open Sans"/>
              </a:rPr>
              <a:t>Shield Insurance offers a range of products and services in the insurance sector, designed to meet diverse client needs. </a:t>
            </a:r>
          </a:p>
        </p:txBody>
      </p:sp>
      <p:sp>
        <p:nvSpPr>
          <p:cNvPr id="7" name="TextBox 7"/>
          <p:cNvSpPr txBox="1"/>
          <p:nvPr/>
        </p:nvSpPr>
        <p:spPr>
          <a:xfrm>
            <a:off x="1028700" y="5826383"/>
            <a:ext cx="11230322" cy="3069589"/>
          </a:xfrm>
          <a:prstGeom prst="rect">
            <a:avLst/>
          </a:prstGeom>
        </p:spPr>
        <p:txBody>
          <a:bodyPr lIns="0" tIns="0" rIns="0" bIns="0" rtlCol="0" anchor="t">
            <a:spAutoFit/>
          </a:bodyPr>
          <a:lstStyle/>
          <a:p>
            <a:pPr marL="626122" lvl="1" indent="-313061" algn="just">
              <a:lnSpc>
                <a:spcPts val="4060"/>
              </a:lnSpc>
              <a:buAutoNum type="arabicPeriod"/>
            </a:pPr>
            <a:r>
              <a:rPr lang="en-US" sz="2900" dirty="0">
                <a:solidFill>
                  <a:srgbClr val="000000"/>
                </a:solidFill>
                <a:latin typeface="Open Sans"/>
                <a:ea typeface="Open Sans"/>
                <a:cs typeface="Open Sans"/>
                <a:sym typeface="Open Sans"/>
              </a:rPr>
              <a:t>Offers 9 policy types with reasonable base coverage and premium amounts.</a:t>
            </a:r>
          </a:p>
          <a:p>
            <a:pPr marL="626122" lvl="1" indent="-313061" algn="just">
              <a:lnSpc>
                <a:spcPts val="4060"/>
              </a:lnSpc>
              <a:buAutoNum type="arabicPeriod"/>
            </a:pPr>
            <a:r>
              <a:rPr lang="en-US" sz="2900" dirty="0">
                <a:solidFill>
                  <a:srgbClr val="000000"/>
                </a:solidFill>
                <a:latin typeface="Open Sans"/>
                <a:ea typeface="Open Sans"/>
                <a:cs typeface="Open Sans"/>
                <a:sym typeface="Open Sans"/>
              </a:rPr>
              <a:t>Serves customers across all age groups and multiple cities.</a:t>
            </a:r>
          </a:p>
          <a:p>
            <a:pPr marL="626122" lvl="1" indent="-313061" algn="just">
              <a:lnSpc>
                <a:spcPts val="4060"/>
              </a:lnSpc>
              <a:buAutoNum type="arabicPeriod"/>
            </a:pPr>
            <a:r>
              <a:rPr lang="en-US" sz="2900" dirty="0">
                <a:solidFill>
                  <a:srgbClr val="000000"/>
                </a:solidFill>
                <a:latin typeface="Open Sans"/>
                <a:ea typeface="Open Sans"/>
                <a:cs typeface="Open Sans"/>
                <a:sym typeface="Open Sans"/>
              </a:rPr>
              <a:t>Operates through 4 sales modes – both online and offline.</a:t>
            </a:r>
          </a:p>
          <a:p>
            <a:pPr marL="626122" lvl="1" indent="-313061" algn="just">
              <a:lnSpc>
                <a:spcPts val="4060"/>
              </a:lnSpc>
              <a:buAutoNum type="arabicPeriod"/>
            </a:pPr>
            <a:r>
              <a:rPr lang="en-US" sz="2900" dirty="0">
                <a:solidFill>
                  <a:srgbClr val="000000"/>
                </a:solidFill>
                <a:latin typeface="Open Sans"/>
                <a:ea typeface="Open Sans"/>
                <a:cs typeface="Open Sans"/>
                <a:sym typeface="Open Sans"/>
              </a:rPr>
              <a:t>Built a diverse and growing customer base through varied channels.</a:t>
            </a:r>
          </a:p>
        </p:txBody>
      </p:sp>
      <p:sp>
        <p:nvSpPr>
          <p:cNvPr id="8" name="TextBox 8"/>
          <p:cNvSpPr txBox="1"/>
          <p:nvPr/>
        </p:nvSpPr>
        <p:spPr>
          <a:xfrm>
            <a:off x="2781023" y="1430797"/>
            <a:ext cx="4927455" cy="709270"/>
          </a:xfrm>
          <a:prstGeom prst="rect">
            <a:avLst/>
          </a:prstGeom>
        </p:spPr>
        <p:txBody>
          <a:bodyPr lIns="0" tIns="0" rIns="0" bIns="0" rtlCol="0" anchor="t">
            <a:spAutoFit/>
          </a:bodyPr>
          <a:lstStyle/>
          <a:p>
            <a:pPr algn="l">
              <a:lnSpc>
                <a:spcPts val="5359"/>
              </a:lnSpc>
            </a:pPr>
            <a:r>
              <a:rPr lang="en-US" sz="4620" spc="180">
                <a:solidFill>
                  <a:srgbClr val="08377C"/>
                </a:solidFill>
                <a:latin typeface="Arimo"/>
                <a:ea typeface="Arimo"/>
                <a:cs typeface="Arimo"/>
                <a:sym typeface="Arimo"/>
              </a:rPr>
              <a:t>Shield Insurance</a:t>
            </a:r>
          </a:p>
        </p:txBody>
      </p:sp>
      <p:sp>
        <p:nvSpPr>
          <p:cNvPr id="9" name="Freeform 9"/>
          <p:cNvSpPr/>
          <p:nvPr/>
        </p:nvSpPr>
        <p:spPr>
          <a:xfrm>
            <a:off x="875763" y="837565"/>
            <a:ext cx="1905260" cy="1905260"/>
          </a:xfrm>
          <a:custGeom>
            <a:avLst/>
            <a:gdLst/>
            <a:ahLst/>
            <a:cxnLst/>
            <a:rect l="l" t="t" r="r" b="b"/>
            <a:pathLst>
              <a:path w="1905260" h="1905260">
                <a:moveTo>
                  <a:pt x="0" y="0"/>
                </a:moveTo>
                <a:lnTo>
                  <a:pt x="1905260" y="0"/>
                </a:lnTo>
                <a:lnTo>
                  <a:pt x="1905260" y="1905259"/>
                </a:lnTo>
                <a:lnTo>
                  <a:pt x="0" y="1905259"/>
                </a:lnTo>
                <a:lnTo>
                  <a:pt x="0" y="0"/>
                </a:lnTo>
                <a:close/>
              </a:path>
            </a:pathLst>
          </a:custGeom>
          <a:blipFill>
            <a:blip r:embed="rId9"/>
            <a:stretch>
              <a:fillRect/>
            </a:stretch>
          </a:blipFill>
        </p:spPr>
      </p:sp>
      <p:pic>
        <p:nvPicPr>
          <p:cNvPr id="13" name="Recorded Sound">
            <a:hlinkClick r:id="" action="ppaction://media"/>
            <a:extLst>
              <a:ext uri="{FF2B5EF4-FFF2-40B4-BE49-F238E27FC236}">
                <a16:creationId xmlns:a16="http://schemas.microsoft.com/office/drawing/2014/main" id="{2ED8EBFF-9DD0-4CF4-D1AE-C12EF025AF6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3792200" y="1227597"/>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172"/>
    </mc:Choice>
    <mc:Fallback xmlns="">
      <p:transition spd="slow" advTm="131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572"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2461620" y="0"/>
            <a:ext cx="5826380" cy="3411081"/>
          </a:xfrm>
          <a:custGeom>
            <a:avLst/>
            <a:gdLst/>
            <a:ahLst/>
            <a:cxnLst/>
            <a:rect l="l" t="t" r="r" b="b"/>
            <a:pathLst>
              <a:path w="5826380" h="3411081">
                <a:moveTo>
                  <a:pt x="5826380" y="3411081"/>
                </a:moveTo>
                <a:lnTo>
                  <a:pt x="0" y="3411081"/>
                </a:lnTo>
                <a:lnTo>
                  <a:pt x="0" y="0"/>
                </a:lnTo>
                <a:lnTo>
                  <a:pt x="5826380" y="0"/>
                </a:lnTo>
                <a:lnTo>
                  <a:pt x="5826380" y="3411081"/>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 name="TextBox 3"/>
          <p:cNvSpPr txBox="1"/>
          <p:nvPr/>
        </p:nvSpPr>
        <p:spPr>
          <a:xfrm>
            <a:off x="1488827" y="2736290"/>
            <a:ext cx="7441238" cy="673725"/>
          </a:xfrm>
          <a:prstGeom prst="rect">
            <a:avLst/>
          </a:prstGeom>
        </p:spPr>
        <p:txBody>
          <a:bodyPr lIns="0" tIns="0" rIns="0" bIns="0" rtlCol="0" anchor="t">
            <a:spAutoFit/>
          </a:bodyPr>
          <a:lstStyle/>
          <a:p>
            <a:pPr marL="0" lvl="0" indent="0" algn="l">
              <a:lnSpc>
                <a:spcPts val="5166"/>
              </a:lnSpc>
              <a:spcBef>
                <a:spcPct val="0"/>
              </a:spcBef>
            </a:pPr>
            <a:r>
              <a:rPr lang="en-US" sz="4305" b="1" spc="154">
                <a:solidFill>
                  <a:srgbClr val="2A2E3A"/>
                </a:solidFill>
                <a:latin typeface="Arimo Bold"/>
                <a:ea typeface="Arimo Bold"/>
                <a:cs typeface="Arimo Bold"/>
                <a:sym typeface="Arimo Bold"/>
              </a:rPr>
              <a:t>Project Goal</a:t>
            </a:r>
          </a:p>
        </p:txBody>
      </p:sp>
      <p:sp>
        <p:nvSpPr>
          <p:cNvPr id="4" name="TextBox 4"/>
          <p:cNvSpPr txBox="1"/>
          <p:nvPr/>
        </p:nvSpPr>
        <p:spPr>
          <a:xfrm>
            <a:off x="1488827" y="3983699"/>
            <a:ext cx="15770473" cy="5220819"/>
          </a:xfrm>
          <a:prstGeom prst="rect">
            <a:avLst/>
          </a:prstGeom>
        </p:spPr>
        <p:txBody>
          <a:bodyPr lIns="0" tIns="0" rIns="0" bIns="0" rtlCol="0" anchor="t">
            <a:spAutoFit/>
          </a:bodyPr>
          <a:lstStyle/>
          <a:p>
            <a:pPr algn="just">
              <a:lnSpc>
                <a:spcPts val="4138"/>
              </a:lnSpc>
            </a:pPr>
            <a:r>
              <a:rPr lang="en-US" sz="2955" dirty="0">
                <a:solidFill>
                  <a:srgbClr val="000000"/>
                </a:solidFill>
                <a:latin typeface="Open Sans"/>
                <a:ea typeface="Open Sans"/>
                <a:cs typeface="Open Sans"/>
                <a:sym typeface="Open Sans"/>
              </a:rPr>
              <a:t>To build an interactive Power BI dashboard that enables the insurance company to:</a:t>
            </a:r>
          </a:p>
          <a:p>
            <a:pPr algn="just">
              <a:lnSpc>
                <a:spcPts val="4138"/>
              </a:lnSpc>
            </a:pPr>
            <a:endParaRPr lang="en-US" sz="2955" dirty="0">
              <a:solidFill>
                <a:srgbClr val="000000"/>
              </a:solidFill>
              <a:latin typeface="Open Sans"/>
              <a:ea typeface="Open Sans"/>
              <a:cs typeface="Open Sans"/>
              <a:sym typeface="Open Sans"/>
            </a:endParaRPr>
          </a:p>
          <a:p>
            <a:pPr marL="638192" lvl="1" indent="-319096" algn="just">
              <a:lnSpc>
                <a:spcPts val="4138"/>
              </a:lnSpc>
              <a:buAutoNum type="arabicPeriod"/>
            </a:pPr>
            <a:r>
              <a:rPr lang="en-US" sz="2955" dirty="0">
                <a:solidFill>
                  <a:srgbClr val="000000"/>
                </a:solidFill>
                <a:latin typeface="Open Sans"/>
                <a:ea typeface="Open Sans"/>
                <a:cs typeface="Open Sans"/>
                <a:sym typeface="Open Sans"/>
              </a:rPr>
              <a:t>Understand total customers and revenue generated, including daily growth rates.</a:t>
            </a:r>
          </a:p>
          <a:p>
            <a:pPr marL="638192" lvl="1" indent="-319096" algn="just">
              <a:lnSpc>
                <a:spcPts val="4138"/>
              </a:lnSpc>
              <a:buAutoNum type="arabicPeriod"/>
            </a:pPr>
            <a:r>
              <a:rPr lang="en-US" sz="2955" dirty="0">
                <a:solidFill>
                  <a:srgbClr val="000000"/>
                </a:solidFill>
                <a:latin typeface="Open Sans"/>
                <a:ea typeface="Open Sans"/>
                <a:cs typeface="Open Sans"/>
                <a:sym typeface="Open Sans"/>
              </a:rPr>
              <a:t>Monitor month-over-month changes in policy performance and customer behavior.</a:t>
            </a:r>
          </a:p>
          <a:p>
            <a:pPr marL="638192" lvl="1" indent="-319096" algn="just">
              <a:lnSpc>
                <a:spcPts val="4138"/>
              </a:lnSpc>
              <a:buAutoNum type="arabicPeriod"/>
            </a:pPr>
            <a:r>
              <a:rPr lang="en-US" sz="2955" dirty="0">
                <a:solidFill>
                  <a:srgbClr val="000000"/>
                </a:solidFill>
                <a:latin typeface="Open Sans"/>
                <a:ea typeface="Open Sans"/>
                <a:cs typeface="Open Sans"/>
                <a:sym typeface="Open Sans"/>
              </a:rPr>
              <a:t>Segment and analyze customers by age group and city to uncover key demographics.</a:t>
            </a:r>
          </a:p>
          <a:p>
            <a:pPr marL="638192" lvl="1" indent="-319096" algn="just">
              <a:lnSpc>
                <a:spcPts val="4138"/>
              </a:lnSpc>
              <a:buAutoNum type="arabicPeriod"/>
            </a:pPr>
            <a:r>
              <a:rPr lang="en-US" sz="2955" dirty="0">
                <a:solidFill>
                  <a:srgbClr val="000000"/>
                </a:solidFill>
                <a:latin typeface="Open Sans"/>
                <a:ea typeface="Open Sans"/>
                <a:cs typeface="Open Sans"/>
                <a:sym typeface="Open Sans"/>
              </a:rPr>
              <a:t>Switch between revenue and customer trend visuals for focused analysis.</a:t>
            </a:r>
          </a:p>
          <a:p>
            <a:pPr marL="638192" lvl="1" indent="-319096" algn="just">
              <a:lnSpc>
                <a:spcPts val="4138"/>
              </a:lnSpc>
              <a:buAutoNum type="arabicPeriod"/>
            </a:pPr>
            <a:r>
              <a:rPr lang="en-US" sz="2955" dirty="0">
                <a:solidFill>
                  <a:srgbClr val="000000"/>
                </a:solidFill>
                <a:latin typeface="Open Sans"/>
                <a:ea typeface="Open Sans"/>
                <a:cs typeface="Open Sans"/>
                <a:sym typeface="Open Sans"/>
              </a:rPr>
              <a:t>Apply dynamic filters for sales mode, city, month, age group, and policy ID.</a:t>
            </a:r>
          </a:p>
          <a:p>
            <a:pPr marL="638192" lvl="1" indent="-319096" algn="just">
              <a:lnSpc>
                <a:spcPts val="4138"/>
              </a:lnSpc>
              <a:buAutoNum type="arabicPeriod"/>
            </a:pPr>
            <a:r>
              <a:rPr lang="en-US" sz="2955" dirty="0">
                <a:solidFill>
                  <a:srgbClr val="000000"/>
                </a:solidFill>
                <a:latin typeface="Open Sans"/>
                <a:ea typeface="Open Sans"/>
                <a:cs typeface="Open Sans"/>
                <a:sym typeface="Open Sans"/>
              </a:rPr>
              <a:t>Understand revenue and customer distribution across channels.</a:t>
            </a:r>
          </a:p>
          <a:p>
            <a:pPr marL="638192" lvl="1" indent="-319096" algn="just">
              <a:lnSpc>
                <a:spcPts val="4138"/>
              </a:lnSpc>
              <a:buAutoNum type="arabicPeriod"/>
            </a:pPr>
            <a:r>
              <a:rPr lang="en-US" sz="2955" dirty="0">
                <a:solidFill>
                  <a:srgbClr val="000000"/>
                </a:solidFill>
                <a:latin typeface="Open Sans"/>
                <a:ea typeface="Open Sans"/>
                <a:cs typeface="Open Sans"/>
                <a:sym typeface="Open Sans"/>
              </a:rPr>
              <a:t>Identify preferences, expected settlements, and trends by age.</a:t>
            </a:r>
          </a:p>
          <a:p>
            <a:pPr algn="just">
              <a:lnSpc>
                <a:spcPts val="4138"/>
              </a:lnSpc>
            </a:pPr>
            <a:endParaRPr lang="en-US" sz="2955" dirty="0">
              <a:solidFill>
                <a:srgbClr val="000000"/>
              </a:solidFill>
              <a:latin typeface="Open Sans"/>
              <a:ea typeface="Open Sans"/>
              <a:cs typeface="Open Sans"/>
              <a:sym typeface="Open Sans"/>
            </a:endParaRPr>
          </a:p>
        </p:txBody>
      </p:sp>
      <p:sp>
        <p:nvSpPr>
          <p:cNvPr id="5" name="TextBox 5"/>
          <p:cNvSpPr txBox="1"/>
          <p:nvPr/>
        </p:nvSpPr>
        <p:spPr>
          <a:xfrm>
            <a:off x="2781023" y="1430797"/>
            <a:ext cx="4927455" cy="709270"/>
          </a:xfrm>
          <a:prstGeom prst="rect">
            <a:avLst/>
          </a:prstGeom>
        </p:spPr>
        <p:txBody>
          <a:bodyPr lIns="0" tIns="0" rIns="0" bIns="0" rtlCol="0" anchor="t">
            <a:spAutoFit/>
          </a:bodyPr>
          <a:lstStyle/>
          <a:p>
            <a:pPr algn="l">
              <a:lnSpc>
                <a:spcPts val="5359"/>
              </a:lnSpc>
            </a:pPr>
            <a:r>
              <a:rPr lang="en-US" sz="4620" spc="180">
                <a:solidFill>
                  <a:srgbClr val="08377C"/>
                </a:solidFill>
                <a:latin typeface="Arimo"/>
                <a:ea typeface="Arimo"/>
                <a:cs typeface="Arimo"/>
                <a:sym typeface="Arimo"/>
              </a:rPr>
              <a:t>Shield Insurance</a:t>
            </a:r>
          </a:p>
        </p:txBody>
      </p:sp>
      <p:sp>
        <p:nvSpPr>
          <p:cNvPr id="6" name="Freeform 6"/>
          <p:cNvSpPr/>
          <p:nvPr/>
        </p:nvSpPr>
        <p:spPr>
          <a:xfrm>
            <a:off x="875763" y="837565"/>
            <a:ext cx="1905260" cy="1905260"/>
          </a:xfrm>
          <a:custGeom>
            <a:avLst/>
            <a:gdLst/>
            <a:ahLst/>
            <a:cxnLst/>
            <a:rect l="l" t="t" r="r" b="b"/>
            <a:pathLst>
              <a:path w="1905260" h="1905260">
                <a:moveTo>
                  <a:pt x="0" y="0"/>
                </a:moveTo>
                <a:lnTo>
                  <a:pt x="1905260" y="0"/>
                </a:lnTo>
                <a:lnTo>
                  <a:pt x="1905260" y="1905259"/>
                </a:lnTo>
                <a:lnTo>
                  <a:pt x="0" y="1905259"/>
                </a:lnTo>
                <a:lnTo>
                  <a:pt x="0" y="0"/>
                </a:lnTo>
                <a:close/>
              </a:path>
            </a:pathLst>
          </a:custGeom>
          <a:blipFill>
            <a:blip r:embed="rId7"/>
            <a:stretch>
              <a:fillRect/>
            </a:stretch>
          </a:blipFill>
        </p:spPr>
      </p:sp>
      <p:pic>
        <p:nvPicPr>
          <p:cNvPr id="7" name="Recorded Sound">
            <a:hlinkClick r:id="" action="ppaction://media"/>
            <a:extLst>
              <a:ext uri="{FF2B5EF4-FFF2-40B4-BE49-F238E27FC236}">
                <a16:creationId xmlns:a16="http://schemas.microsoft.com/office/drawing/2014/main" id="{4EE2AD1D-8E18-9690-FCBA-CB02F42CF5C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3716000" y="1019427"/>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2083"/>
    </mc:Choice>
    <mc:Fallback xmlns="">
      <p:transition spd="slow" advTm="220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08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624739" y="539339"/>
            <a:ext cx="9153823" cy="9208323"/>
            <a:chOff x="0" y="0"/>
            <a:chExt cx="2410883" cy="2425237"/>
          </a:xfrm>
        </p:grpSpPr>
        <p:sp>
          <p:nvSpPr>
            <p:cNvPr id="3" name="Freeform 3"/>
            <p:cNvSpPr/>
            <p:nvPr/>
          </p:nvSpPr>
          <p:spPr>
            <a:xfrm>
              <a:off x="0" y="0"/>
              <a:ext cx="2410883" cy="2425237"/>
            </a:xfrm>
            <a:custGeom>
              <a:avLst/>
              <a:gdLst/>
              <a:ahLst/>
              <a:cxnLst/>
              <a:rect l="l" t="t" r="r" b="b"/>
              <a:pathLst>
                <a:path w="2410883" h="2425237">
                  <a:moveTo>
                    <a:pt x="0" y="0"/>
                  </a:moveTo>
                  <a:lnTo>
                    <a:pt x="2410883" y="0"/>
                  </a:lnTo>
                  <a:lnTo>
                    <a:pt x="2410883" y="2425237"/>
                  </a:lnTo>
                  <a:lnTo>
                    <a:pt x="0" y="2425237"/>
                  </a:lnTo>
                  <a:close/>
                </a:path>
              </a:pathLst>
            </a:custGeom>
            <a:solidFill>
              <a:srgbClr val="FFFFFF"/>
            </a:solidFill>
          </p:spPr>
        </p:sp>
        <p:sp>
          <p:nvSpPr>
            <p:cNvPr id="4" name="TextBox 4"/>
            <p:cNvSpPr txBox="1"/>
            <p:nvPr/>
          </p:nvSpPr>
          <p:spPr>
            <a:xfrm>
              <a:off x="0" y="-47625"/>
              <a:ext cx="2410883" cy="247286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flipH="1" flipV="1">
            <a:off x="12461620" y="0"/>
            <a:ext cx="5826380" cy="3411081"/>
          </a:xfrm>
          <a:custGeom>
            <a:avLst/>
            <a:gdLst/>
            <a:ahLst/>
            <a:cxnLst/>
            <a:rect l="l" t="t" r="r" b="b"/>
            <a:pathLst>
              <a:path w="5826380" h="3411081">
                <a:moveTo>
                  <a:pt x="5826380" y="3411081"/>
                </a:moveTo>
                <a:lnTo>
                  <a:pt x="0" y="3411081"/>
                </a:lnTo>
                <a:lnTo>
                  <a:pt x="0" y="0"/>
                </a:lnTo>
                <a:lnTo>
                  <a:pt x="5826380" y="0"/>
                </a:lnTo>
                <a:lnTo>
                  <a:pt x="5826380" y="3411081"/>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423323" y="3702438"/>
            <a:ext cx="15441354" cy="1872264"/>
          </a:xfrm>
          <a:custGeom>
            <a:avLst/>
            <a:gdLst/>
            <a:ahLst/>
            <a:cxnLst/>
            <a:rect l="l" t="t" r="r" b="b"/>
            <a:pathLst>
              <a:path w="15441354" h="1872264">
                <a:moveTo>
                  <a:pt x="0" y="0"/>
                </a:moveTo>
                <a:lnTo>
                  <a:pt x="15441354" y="0"/>
                </a:lnTo>
                <a:lnTo>
                  <a:pt x="15441354" y="1872264"/>
                </a:lnTo>
                <a:lnTo>
                  <a:pt x="0" y="1872264"/>
                </a:lnTo>
                <a:lnTo>
                  <a:pt x="0" y="0"/>
                </a:lnTo>
                <a:close/>
              </a:path>
            </a:pathLst>
          </a:custGeom>
          <a:blipFill>
            <a:blip r:embed="rId7"/>
            <a:stretch>
              <a:fillRect/>
            </a:stretch>
          </a:blipFill>
        </p:spPr>
      </p:sp>
      <p:sp>
        <p:nvSpPr>
          <p:cNvPr id="7" name="TextBox 7"/>
          <p:cNvSpPr txBox="1"/>
          <p:nvPr/>
        </p:nvSpPr>
        <p:spPr>
          <a:xfrm>
            <a:off x="1508424" y="1298129"/>
            <a:ext cx="10195397" cy="769523"/>
          </a:xfrm>
          <a:prstGeom prst="rect">
            <a:avLst/>
          </a:prstGeom>
        </p:spPr>
        <p:txBody>
          <a:bodyPr lIns="0" tIns="0" rIns="0" bIns="0" rtlCol="0" anchor="t">
            <a:spAutoFit/>
          </a:bodyPr>
          <a:lstStyle/>
          <a:p>
            <a:pPr marL="0" lvl="0" indent="0" algn="l">
              <a:lnSpc>
                <a:spcPts val="5966"/>
              </a:lnSpc>
              <a:spcBef>
                <a:spcPct val="0"/>
              </a:spcBef>
            </a:pPr>
            <a:r>
              <a:rPr lang="en-US" sz="4972" b="1" spc="178">
                <a:solidFill>
                  <a:srgbClr val="0063A1"/>
                </a:solidFill>
                <a:latin typeface="Arimo Bold"/>
                <a:ea typeface="Arimo Bold"/>
                <a:cs typeface="Arimo Bold"/>
                <a:sym typeface="Arimo Bold"/>
              </a:rPr>
              <a:t>Key Performance Indicators</a:t>
            </a:r>
          </a:p>
        </p:txBody>
      </p:sp>
      <p:sp>
        <p:nvSpPr>
          <p:cNvPr id="8" name="TextBox 8"/>
          <p:cNvSpPr txBox="1"/>
          <p:nvPr/>
        </p:nvSpPr>
        <p:spPr>
          <a:xfrm>
            <a:off x="1508424" y="6552134"/>
            <a:ext cx="15667995" cy="1047750"/>
          </a:xfrm>
          <a:prstGeom prst="rect">
            <a:avLst/>
          </a:prstGeom>
        </p:spPr>
        <p:txBody>
          <a:bodyPr lIns="0" tIns="0" rIns="0" bIns="0" rtlCol="0" anchor="t">
            <a:spAutoFit/>
          </a:bodyPr>
          <a:lstStyle/>
          <a:p>
            <a:pPr algn="just">
              <a:lnSpc>
                <a:spcPts val="4069"/>
              </a:lnSpc>
              <a:spcBef>
                <a:spcPct val="0"/>
              </a:spcBef>
            </a:pPr>
            <a:r>
              <a:rPr lang="en-US" sz="3391" spc="122">
                <a:solidFill>
                  <a:srgbClr val="000000"/>
                </a:solidFill>
                <a:latin typeface="Arimo"/>
                <a:ea typeface="Arimo"/>
                <a:cs typeface="Arimo"/>
                <a:sym typeface="Arimo"/>
              </a:rPr>
              <a:t>These metrics indicate fluctuations across key areas, with significant growth in both customer acquisition and revenue generation in the month of March.</a:t>
            </a:r>
          </a:p>
        </p:txBody>
      </p:sp>
      <p:pic>
        <p:nvPicPr>
          <p:cNvPr id="10" name="Recorded Sound">
            <a:hlinkClick r:id="" action="ppaction://media"/>
            <a:extLst>
              <a:ext uri="{FF2B5EF4-FFF2-40B4-BE49-F238E27FC236}">
                <a16:creationId xmlns:a16="http://schemas.microsoft.com/office/drawing/2014/main" id="{F3952257-7606-D817-B108-9DF6A7D69D3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3792200" y="1278147"/>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906"/>
    </mc:Choice>
    <mc:Fallback xmlns="">
      <p:transition spd="slow" advTm="139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378"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624739" y="539339"/>
            <a:ext cx="9153823" cy="9208323"/>
            <a:chOff x="0" y="0"/>
            <a:chExt cx="2410883" cy="2425237"/>
          </a:xfrm>
        </p:grpSpPr>
        <p:sp>
          <p:nvSpPr>
            <p:cNvPr id="3" name="Freeform 3"/>
            <p:cNvSpPr/>
            <p:nvPr/>
          </p:nvSpPr>
          <p:spPr>
            <a:xfrm>
              <a:off x="0" y="0"/>
              <a:ext cx="2410883" cy="2425237"/>
            </a:xfrm>
            <a:custGeom>
              <a:avLst/>
              <a:gdLst/>
              <a:ahLst/>
              <a:cxnLst/>
              <a:rect l="l" t="t" r="r" b="b"/>
              <a:pathLst>
                <a:path w="2410883" h="2425237">
                  <a:moveTo>
                    <a:pt x="0" y="0"/>
                  </a:moveTo>
                  <a:lnTo>
                    <a:pt x="2410883" y="0"/>
                  </a:lnTo>
                  <a:lnTo>
                    <a:pt x="2410883" y="2425237"/>
                  </a:lnTo>
                  <a:lnTo>
                    <a:pt x="0" y="2425237"/>
                  </a:lnTo>
                  <a:close/>
                </a:path>
              </a:pathLst>
            </a:custGeom>
            <a:solidFill>
              <a:srgbClr val="FFFFFF"/>
            </a:solidFill>
          </p:spPr>
        </p:sp>
        <p:sp>
          <p:nvSpPr>
            <p:cNvPr id="4" name="TextBox 4"/>
            <p:cNvSpPr txBox="1"/>
            <p:nvPr/>
          </p:nvSpPr>
          <p:spPr>
            <a:xfrm>
              <a:off x="0" y="-47625"/>
              <a:ext cx="2410883" cy="247286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flipH="1" flipV="1">
            <a:off x="12461620" y="0"/>
            <a:ext cx="5826380" cy="3411081"/>
          </a:xfrm>
          <a:custGeom>
            <a:avLst/>
            <a:gdLst/>
            <a:ahLst/>
            <a:cxnLst/>
            <a:rect l="l" t="t" r="r" b="b"/>
            <a:pathLst>
              <a:path w="5826380" h="3411081">
                <a:moveTo>
                  <a:pt x="5826380" y="3411081"/>
                </a:moveTo>
                <a:lnTo>
                  <a:pt x="0" y="3411081"/>
                </a:lnTo>
                <a:lnTo>
                  <a:pt x="0" y="0"/>
                </a:lnTo>
                <a:lnTo>
                  <a:pt x="5826380" y="0"/>
                </a:lnTo>
                <a:lnTo>
                  <a:pt x="5826380" y="3411081"/>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028700" y="5930365"/>
            <a:ext cx="12619161" cy="3817296"/>
          </a:xfrm>
          <a:custGeom>
            <a:avLst/>
            <a:gdLst/>
            <a:ahLst/>
            <a:cxnLst/>
            <a:rect l="l" t="t" r="r" b="b"/>
            <a:pathLst>
              <a:path w="12619161" h="3817296">
                <a:moveTo>
                  <a:pt x="0" y="0"/>
                </a:moveTo>
                <a:lnTo>
                  <a:pt x="12619161" y="0"/>
                </a:lnTo>
                <a:lnTo>
                  <a:pt x="12619161" y="3817296"/>
                </a:lnTo>
                <a:lnTo>
                  <a:pt x="0" y="3817296"/>
                </a:lnTo>
                <a:lnTo>
                  <a:pt x="0" y="0"/>
                </a:lnTo>
                <a:close/>
              </a:path>
            </a:pathLst>
          </a:custGeom>
          <a:blipFill>
            <a:blip r:embed="rId7"/>
            <a:stretch>
              <a:fillRect/>
            </a:stretch>
          </a:blipFill>
        </p:spPr>
      </p:sp>
      <p:sp>
        <p:nvSpPr>
          <p:cNvPr id="7" name="Freeform 7"/>
          <p:cNvSpPr/>
          <p:nvPr/>
        </p:nvSpPr>
        <p:spPr>
          <a:xfrm>
            <a:off x="1028700" y="1855373"/>
            <a:ext cx="12601519" cy="3874967"/>
          </a:xfrm>
          <a:custGeom>
            <a:avLst/>
            <a:gdLst/>
            <a:ahLst/>
            <a:cxnLst/>
            <a:rect l="l" t="t" r="r" b="b"/>
            <a:pathLst>
              <a:path w="12601519" h="3874967">
                <a:moveTo>
                  <a:pt x="0" y="0"/>
                </a:moveTo>
                <a:lnTo>
                  <a:pt x="12601519" y="0"/>
                </a:lnTo>
                <a:lnTo>
                  <a:pt x="12601519" y="3874967"/>
                </a:lnTo>
                <a:lnTo>
                  <a:pt x="0" y="3874967"/>
                </a:lnTo>
                <a:lnTo>
                  <a:pt x="0" y="0"/>
                </a:lnTo>
                <a:close/>
              </a:path>
            </a:pathLst>
          </a:custGeom>
          <a:blipFill>
            <a:blip r:embed="rId8"/>
            <a:stretch>
              <a:fillRect/>
            </a:stretch>
          </a:blipFill>
        </p:spPr>
      </p:sp>
      <p:sp>
        <p:nvSpPr>
          <p:cNvPr id="8" name="TextBox 8"/>
          <p:cNvSpPr txBox="1"/>
          <p:nvPr/>
        </p:nvSpPr>
        <p:spPr>
          <a:xfrm>
            <a:off x="1028700" y="185545"/>
            <a:ext cx="13340526" cy="1519995"/>
          </a:xfrm>
          <a:prstGeom prst="rect">
            <a:avLst/>
          </a:prstGeom>
        </p:spPr>
        <p:txBody>
          <a:bodyPr lIns="0" tIns="0" rIns="0" bIns="0" rtlCol="0" anchor="t">
            <a:spAutoFit/>
          </a:bodyPr>
          <a:lstStyle/>
          <a:p>
            <a:pPr marL="0" lvl="0" indent="0" algn="l">
              <a:lnSpc>
                <a:spcPts val="5966"/>
              </a:lnSpc>
              <a:spcBef>
                <a:spcPct val="0"/>
              </a:spcBef>
            </a:pPr>
            <a:r>
              <a:rPr lang="en-US" sz="4972" b="1" spc="178">
                <a:solidFill>
                  <a:srgbClr val="0063A1"/>
                </a:solidFill>
                <a:latin typeface="Arimo Bold"/>
                <a:ea typeface="Arimo Bold"/>
                <a:cs typeface="Arimo Bold"/>
                <a:sym typeface="Arimo Bold"/>
              </a:rPr>
              <a:t>Policy Changes on month-on-month basis</a:t>
            </a:r>
          </a:p>
        </p:txBody>
      </p:sp>
      <p:sp>
        <p:nvSpPr>
          <p:cNvPr id="9" name="TextBox 9"/>
          <p:cNvSpPr txBox="1"/>
          <p:nvPr/>
        </p:nvSpPr>
        <p:spPr>
          <a:xfrm>
            <a:off x="13927236" y="4377790"/>
            <a:ext cx="3851325" cy="4038600"/>
          </a:xfrm>
          <a:prstGeom prst="rect">
            <a:avLst/>
          </a:prstGeom>
        </p:spPr>
        <p:txBody>
          <a:bodyPr lIns="0" tIns="0" rIns="0" bIns="0" rtlCol="0" anchor="t">
            <a:spAutoFit/>
          </a:bodyPr>
          <a:lstStyle/>
          <a:p>
            <a:pPr marL="645823" lvl="1" indent="-322912" algn="just">
              <a:lnSpc>
                <a:spcPts val="3589"/>
              </a:lnSpc>
              <a:buFont typeface="Arial"/>
              <a:buChar char="•"/>
            </a:pPr>
            <a:r>
              <a:rPr lang="en-US" sz="2991" spc="107" dirty="0">
                <a:solidFill>
                  <a:srgbClr val="000000"/>
                </a:solidFill>
                <a:latin typeface="Arimo"/>
                <a:ea typeface="Arimo"/>
                <a:cs typeface="Arimo"/>
                <a:sym typeface="Arimo"/>
              </a:rPr>
              <a:t>Policy </a:t>
            </a:r>
            <a:r>
              <a:rPr lang="en-US" sz="2991" b="1" spc="107" dirty="0">
                <a:solidFill>
                  <a:srgbClr val="000000"/>
                </a:solidFill>
                <a:latin typeface="Arimo Bold"/>
                <a:ea typeface="Arimo Bold"/>
                <a:cs typeface="Arimo Bold"/>
                <a:sym typeface="Arimo Bold"/>
              </a:rPr>
              <a:t>POL4321HEL</a:t>
            </a:r>
            <a:r>
              <a:rPr lang="en-US" sz="2991" spc="107" dirty="0">
                <a:solidFill>
                  <a:srgbClr val="000000"/>
                </a:solidFill>
                <a:latin typeface="Arimo"/>
                <a:ea typeface="Arimo"/>
                <a:cs typeface="Arimo"/>
                <a:sym typeface="Arimo"/>
              </a:rPr>
              <a:t> attracted more customers.</a:t>
            </a:r>
          </a:p>
          <a:p>
            <a:pPr marL="645823" lvl="1" indent="-322912" algn="just">
              <a:lnSpc>
                <a:spcPts val="3589"/>
              </a:lnSpc>
              <a:spcBef>
                <a:spcPct val="0"/>
              </a:spcBef>
              <a:buFont typeface="Arial"/>
              <a:buChar char="•"/>
            </a:pPr>
            <a:r>
              <a:rPr lang="en-US" sz="2991" spc="107" dirty="0">
                <a:solidFill>
                  <a:srgbClr val="000000"/>
                </a:solidFill>
                <a:latin typeface="Arimo"/>
                <a:ea typeface="Arimo"/>
                <a:cs typeface="Arimo"/>
                <a:sym typeface="Arimo"/>
              </a:rPr>
              <a:t>Policy </a:t>
            </a:r>
            <a:r>
              <a:rPr lang="en-US" sz="2991" b="1" spc="107" dirty="0">
                <a:solidFill>
                  <a:srgbClr val="000000"/>
                </a:solidFill>
                <a:latin typeface="Arimo Bold"/>
                <a:ea typeface="Arimo Bold"/>
                <a:cs typeface="Arimo Bold"/>
                <a:sym typeface="Arimo Bold"/>
              </a:rPr>
              <a:t>POL2005HEL</a:t>
            </a:r>
            <a:r>
              <a:rPr lang="en-US" sz="2991" spc="107" dirty="0">
                <a:solidFill>
                  <a:srgbClr val="000000"/>
                </a:solidFill>
                <a:latin typeface="Arimo"/>
                <a:ea typeface="Arimo"/>
                <a:cs typeface="Arimo"/>
                <a:sym typeface="Arimo"/>
              </a:rPr>
              <a:t> generated maximum revenue.</a:t>
            </a:r>
          </a:p>
        </p:txBody>
      </p:sp>
      <p:pic>
        <p:nvPicPr>
          <p:cNvPr id="10" name="Recorded Sound">
            <a:hlinkClick r:id="" action="ppaction://media"/>
            <a:extLst>
              <a:ext uri="{FF2B5EF4-FFF2-40B4-BE49-F238E27FC236}">
                <a16:creationId xmlns:a16="http://schemas.microsoft.com/office/drawing/2014/main" id="{BDE791EE-5A33-9132-92D8-2392FBF8B6F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4369226" y="1448973"/>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731"/>
    </mc:Choice>
    <mc:Fallback xmlns="">
      <p:transition spd="slow" advTm="12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73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624739" y="539339"/>
            <a:ext cx="9153823" cy="9208323"/>
            <a:chOff x="0" y="0"/>
            <a:chExt cx="2410883" cy="2425237"/>
          </a:xfrm>
        </p:grpSpPr>
        <p:sp>
          <p:nvSpPr>
            <p:cNvPr id="3" name="Freeform 3"/>
            <p:cNvSpPr/>
            <p:nvPr/>
          </p:nvSpPr>
          <p:spPr>
            <a:xfrm>
              <a:off x="0" y="0"/>
              <a:ext cx="2410883" cy="2425237"/>
            </a:xfrm>
            <a:custGeom>
              <a:avLst/>
              <a:gdLst/>
              <a:ahLst/>
              <a:cxnLst/>
              <a:rect l="l" t="t" r="r" b="b"/>
              <a:pathLst>
                <a:path w="2410883" h="2425237">
                  <a:moveTo>
                    <a:pt x="0" y="0"/>
                  </a:moveTo>
                  <a:lnTo>
                    <a:pt x="2410883" y="0"/>
                  </a:lnTo>
                  <a:lnTo>
                    <a:pt x="2410883" y="2425237"/>
                  </a:lnTo>
                  <a:lnTo>
                    <a:pt x="0" y="2425237"/>
                  </a:lnTo>
                  <a:close/>
                </a:path>
              </a:pathLst>
            </a:custGeom>
            <a:solidFill>
              <a:srgbClr val="FFFFFF"/>
            </a:solidFill>
          </p:spPr>
        </p:sp>
        <p:sp>
          <p:nvSpPr>
            <p:cNvPr id="4" name="TextBox 4"/>
            <p:cNvSpPr txBox="1"/>
            <p:nvPr/>
          </p:nvSpPr>
          <p:spPr>
            <a:xfrm>
              <a:off x="0" y="-47625"/>
              <a:ext cx="2410883" cy="247286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flipH="1" flipV="1">
            <a:off x="12461620" y="0"/>
            <a:ext cx="5826380" cy="3411081"/>
          </a:xfrm>
          <a:custGeom>
            <a:avLst/>
            <a:gdLst/>
            <a:ahLst/>
            <a:cxnLst/>
            <a:rect l="l" t="t" r="r" b="b"/>
            <a:pathLst>
              <a:path w="5826380" h="3411081">
                <a:moveTo>
                  <a:pt x="5826380" y="3411081"/>
                </a:moveTo>
                <a:lnTo>
                  <a:pt x="0" y="3411081"/>
                </a:lnTo>
                <a:lnTo>
                  <a:pt x="0" y="0"/>
                </a:lnTo>
                <a:lnTo>
                  <a:pt x="5826380" y="0"/>
                </a:lnTo>
                <a:lnTo>
                  <a:pt x="5826380" y="3411081"/>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9248523" y="4887870"/>
            <a:ext cx="7154770" cy="3766776"/>
          </a:xfrm>
          <a:custGeom>
            <a:avLst/>
            <a:gdLst/>
            <a:ahLst/>
            <a:cxnLst/>
            <a:rect l="l" t="t" r="r" b="b"/>
            <a:pathLst>
              <a:path w="7154770" h="3766776">
                <a:moveTo>
                  <a:pt x="0" y="0"/>
                </a:moveTo>
                <a:lnTo>
                  <a:pt x="7154770" y="0"/>
                </a:lnTo>
                <a:lnTo>
                  <a:pt x="7154770" y="3766776"/>
                </a:lnTo>
                <a:lnTo>
                  <a:pt x="0" y="3766776"/>
                </a:lnTo>
                <a:lnTo>
                  <a:pt x="0" y="0"/>
                </a:lnTo>
                <a:close/>
              </a:path>
            </a:pathLst>
          </a:custGeom>
          <a:blipFill>
            <a:blip r:embed="rId7"/>
            <a:stretch>
              <a:fillRect/>
            </a:stretch>
          </a:blipFill>
        </p:spPr>
      </p:sp>
      <p:sp>
        <p:nvSpPr>
          <p:cNvPr id="7" name="Freeform 7"/>
          <p:cNvSpPr/>
          <p:nvPr/>
        </p:nvSpPr>
        <p:spPr>
          <a:xfrm>
            <a:off x="1536670" y="4943833"/>
            <a:ext cx="7088069" cy="3710813"/>
          </a:xfrm>
          <a:custGeom>
            <a:avLst/>
            <a:gdLst/>
            <a:ahLst/>
            <a:cxnLst/>
            <a:rect l="l" t="t" r="r" b="b"/>
            <a:pathLst>
              <a:path w="7088069" h="3710813">
                <a:moveTo>
                  <a:pt x="0" y="0"/>
                </a:moveTo>
                <a:lnTo>
                  <a:pt x="7088069" y="0"/>
                </a:lnTo>
                <a:lnTo>
                  <a:pt x="7088069" y="3710813"/>
                </a:lnTo>
                <a:lnTo>
                  <a:pt x="0" y="3710813"/>
                </a:lnTo>
                <a:lnTo>
                  <a:pt x="0" y="0"/>
                </a:lnTo>
                <a:close/>
              </a:path>
            </a:pathLst>
          </a:custGeom>
          <a:blipFill>
            <a:blip r:embed="rId8"/>
            <a:stretch>
              <a:fillRect/>
            </a:stretch>
          </a:blipFill>
        </p:spPr>
      </p:sp>
      <p:sp>
        <p:nvSpPr>
          <p:cNvPr id="8" name="TextBox 8"/>
          <p:cNvSpPr txBox="1"/>
          <p:nvPr/>
        </p:nvSpPr>
        <p:spPr>
          <a:xfrm>
            <a:off x="1751757" y="936018"/>
            <a:ext cx="11449893" cy="769523"/>
          </a:xfrm>
          <a:prstGeom prst="rect">
            <a:avLst/>
          </a:prstGeom>
        </p:spPr>
        <p:txBody>
          <a:bodyPr lIns="0" tIns="0" rIns="0" bIns="0" rtlCol="0" anchor="t">
            <a:spAutoFit/>
          </a:bodyPr>
          <a:lstStyle/>
          <a:p>
            <a:pPr marL="0" lvl="0" indent="0" algn="l">
              <a:lnSpc>
                <a:spcPts val="5966"/>
              </a:lnSpc>
              <a:spcBef>
                <a:spcPct val="0"/>
              </a:spcBef>
            </a:pPr>
            <a:r>
              <a:rPr lang="en-US" sz="4972" b="1" spc="178">
                <a:solidFill>
                  <a:srgbClr val="0063A1"/>
                </a:solidFill>
                <a:latin typeface="Arimo Bold"/>
                <a:ea typeface="Arimo Bold"/>
                <a:cs typeface="Arimo Bold"/>
                <a:sym typeface="Arimo Bold"/>
              </a:rPr>
              <a:t>Customers and Revenue by City</a:t>
            </a:r>
          </a:p>
        </p:txBody>
      </p:sp>
      <p:sp>
        <p:nvSpPr>
          <p:cNvPr id="9" name="TextBox 9"/>
          <p:cNvSpPr txBox="1"/>
          <p:nvPr/>
        </p:nvSpPr>
        <p:spPr>
          <a:xfrm>
            <a:off x="1536670" y="2391830"/>
            <a:ext cx="14866624" cy="1800225"/>
          </a:xfrm>
          <a:prstGeom prst="rect">
            <a:avLst/>
          </a:prstGeom>
        </p:spPr>
        <p:txBody>
          <a:bodyPr lIns="0" tIns="0" rIns="0" bIns="0" rtlCol="0" anchor="t">
            <a:spAutoFit/>
          </a:bodyPr>
          <a:lstStyle/>
          <a:p>
            <a:pPr marL="645823" lvl="1" indent="-322912" algn="just">
              <a:lnSpc>
                <a:spcPts val="3589"/>
              </a:lnSpc>
              <a:buFont typeface="Arial"/>
              <a:buChar char="•"/>
            </a:pPr>
            <a:r>
              <a:rPr lang="en-US" sz="2991" b="1" spc="107" dirty="0">
                <a:solidFill>
                  <a:srgbClr val="000000"/>
                </a:solidFill>
                <a:latin typeface="Arimo Bold"/>
                <a:ea typeface="Arimo Bold"/>
                <a:cs typeface="Arimo Bold"/>
                <a:sym typeface="Arimo Bold"/>
              </a:rPr>
              <a:t>Delhi NCR</a:t>
            </a:r>
            <a:r>
              <a:rPr lang="en-US" sz="2991" spc="107" dirty="0">
                <a:solidFill>
                  <a:srgbClr val="000000"/>
                </a:solidFill>
                <a:latin typeface="Arimo"/>
                <a:ea typeface="Arimo"/>
                <a:cs typeface="Arimo"/>
                <a:sym typeface="Arimo"/>
              </a:rPr>
              <a:t> is at the top of the chart with around 11k customers(41.01%) and 402M revenue(40.59%).</a:t>
            </a:r>
          </a:p>
          <a:p>
            <a:pPr marL="645823" lvl="1" indent="-322912" algn="just">
              <a:lnSpc>
                <a:spcPts val="3589"/>
              </a:lnSpc>
              <a:spcBef>
                <a:spcPct val="0"/>
              </a:spcBef>
              <a:buFont typeface="Arial"/>
              <a:buChar char="•"/>
            </a:pPr>
            <a:r>
              <a:rPr lang="en-US" sz="2991" b="1" spc="107" dirty="0">
                <a:solidFill>
                  <a:srgbClr val="000000"/>
                </a:solidFill>
                <a:latin typeface="Arimo Bold"/>
                <a:ea typeface="Arimo Bold"/>
                <a:cs typeface="Arimo Bold"/>
                <a:sym typeface="Arimo Bold"/>
              </a:rPr>
              <a:t>Indore</a:t>
            </a:r>
            <a:r>
              <a:rPr lang="en-US" sz="2991" spc="107" dirty="0">
                <a:solidFill>
                  <a:srgbClr val="000000"/>
                </a:solidFill>
                <a:latin typeface="Arimo"/>
                <a:ea typeface="Arimo"/>
                <a:cs typeface="Arimo"/>
                <a:sym typeface="Arimo"/>
              </a:rPr>
              <a:t> is at the bottom with around 2k customers(7.81%) and 81M revenue(8.22%)</a:t>
            </a:r>
          </a:p>
        </p:txBody>
      </p:sp>
      <p:pic>
        <p:nvPicPr>
          <p:cNvPr id="10" name="Recorded Sound">
            <a:hlinkClick r:id="" action="ppaction://media"/>
            <a:extLst>
              <a:ext uri="{FF2B5EF4-FFF2-40B4-BE49-F238E27FC236}">
                <a16:creationId xmlns:a16="http://schemas.microsoft.com/office/drawing/2014/main" id="{0DB4C544-E79A-B932-7A74-01B18D20004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4173200" y="129914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133"/>
    </mc:Choice>
    <mc:Fallback xmlns="">
      <p:transition spd="slow" advTm="161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13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624739" y="539339"/>
            <a:ext cx="9153823" cy="9208323"/>
            <a:chOff x="0" y="0"/>
            <a:chExt cx="2410883" cy="2425237"/>
          </a:xfrm>
        </p:grpSpPr>
        <p:sp>
          <p:nvSpPr>
            <p:cNvPr id="3" name="Freeform 3"/>
            <p:cNvSpPr/>
            <p:nvPr/>
          </p:nvSpPr>
          <p:spPr>
            <a:xfrm>
              <a:off x="0" y="0"/>
              <a:ext cx="2410883" cy="2425237"/>
            </a:xfrm>
            <a:custGeom>
              <a:avLst/>
              <a:gdLst/>
              <a:ahLst/>
              <a:cxnLst/>
              <a:rect l="l" t="t" r="r" b="b"/>
              <a:pathLst>
                <a:path w="2410883" h="2425237">
                  <a:moveTo>
                    <a:pt x="0" y="0"/>
                  </a:moveTo>
                  <a:lnTo>
                    <a:pt x="2410883" y="0"/>
                  </a:lnTo>
                  <a:lnTo>
                    <a:pt x="2410883" y="2425237"/>
                  </a:lnTo>
                  <a:lnTo>
                    <a:pt x="0" y="2425237"/>
                  </a:lnTo>
                  <a:close/>
                </a:path>
              </a:pathLst>
            </a:custGeom>
            <a:solidFill>
              <a:srgbClr val="FFFFFF"/>
            </a:solidFill>
          </p:spPr>
        </p:sp>
        <p:sp>
          <p:nvSpPr>
            <p:cNvPr id="4" name="TextBox 4"/>
            <p:cNvSpPr txBox="1"/>
            <p:nvPr/>
          </p:nvSpPr>
          <p:spPr>
            <a:xfrm>
              <a:off x="0" y="-47625"/>
              <a:ext cx="2410883" cy="247286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flipH="1" flipV="1">
            <a:off x="12461620" y="0"/>
            <a:ext cx="5826380" cy="3411081"/>
          </a:xfrm>
          <a:custGeom>
            <a:avLst/>
            <a:gdLst/>
            <a:ahLst/>
            <a:cxnLst/>
            <a:rect l="l" t="t" r="r" b="b"/>
            <a:pathLst>
              <a:path w="5826380" h="3411081">
                <a:moveTo>
                  <a:pt x="5826380" y="3411081"/>
                </a:moveTo>
                <a:lnTo>
                  <a:pt x="0" y="3411081"/>
                </a:lnTo>
                <a:lnTo>
                  <a:pt x="0" y="0"/>
                </a:lnTo>
                <a:lnTo>
                  <a:pt x="5826380" y="0"/>
                </a:lnTo>
                <a:lnTo>
                  <a:pt x="5826380" y="3411081"/>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2778392" y="3019990"/>
            <a:ext cx="10423258" cy="3354394"/>
          </a:xfrm>
          <a:custGeom>
            <a:avLst/>
            <a:gdLst/>
            <a:ahLst/>
            <a:cxnLst/>
            <a:rect l="l" t="t" r="r" b="b"/>
            <a:pathLst>
              <a:path w="10423258" h="3354394">
                <a:moveTo>
                  <a:pt x="0" y="0"/>
                </a:moveTo>
                <a:lnTo>
                  <a:pt x="10423258" y="0"/>
                </a:lnTo>
                <a:lnTo>
                  <a:pt x="10423258" y="3354394"/>
                </a:lnTo>
                <a:lnTo>
                  <a:pt x="0" y="3354394"/>
                </a:lnTo>
                <a:lnTo>
                  <a:pt x="0" y="0"/>
                </a:lnTo>
                <a:close/>
              </a:path>
            </a:pathLst>
          </a:custGeom>
          <a:blipFill>
            <a:blip r:embed="rId7"/>
            <a:stretch>
              <a:fillRect/>
            </a:stretch>
          </a:blipFill>
        </p:spPr>
      </p:sp>
      <p:sp>
        <p:nvSpPr>
          <p:cNvPr id="7" name="Freeform 7"/>
          <p:cNvSpPr/>
          <p:nvPr/>
        </p:nvSpPr>
        <p:spPr>
          <a:xfrm>
            <a:off x="2909109" y="6611729"/>
            <a:ext cx="10292541" cy="3411996"/>
          </a:xfrm>
          <a:custGeom>
            <a:avLst/>
            <a:gdLst/>
            <a:ahLst/>
            <a:cxnLst/>
            <a:rect l="l" t="t" r="r" b="b"/>
            <a:pathLst>
              <a:path w="10292541" h="3411996">
                <a:moveTo>
                  <a:pt x="0" y="0"/>
                </a:moveTo>
                <a:lnTo>
                  <a:pt x="10292541" y="0"/>
                </a:lnTo>
                <a:lnTo>
                  <a:pt x="10292541" y="3411996"/>
                </a:lnTo>
                <a:lnTo>
                  <a:pt x="0" y="3411996"/>
                </a:lnTo>
                <a:lnTo>
                  <a:pt x="0" y="0"/>
                </a:lnTo>
                <a:close/>
              </a:path>
            </a:pathLst>
          </a:custGeom>
          <a:blipFill>
            <a:blip r:embed="rId8"/>
            <a:stretch>
              <a:fillRect/>
            </a:stretch>
          </a:blipFill>
        </p:spPr>
      </p:sp>
      <p:sp>
        <p:nvSpPr>
          <p:cNvPr id="8" name="TextBox 8"/>
          <p:cNvSpPr txBox="1"/>
          <p:nvPr/>
        </p:nvSpPr>
        <p:spPr>
          <a:xfrm>
            <a:off x="1751757" y="520289"/>
            <a:ext cx="11449893" cy="769523"/>
          </a:xfrm>
          <a:prstGeom prst="rect">
            <a:avLst/>
          </a:prstGeom>
        </p:spPr>
        <p:txBody>
          <a:bodyPr lIns="0" tIns="0" rIns="0" bIns="0" rtlCol="0" anchor="t">
            <a:spAutoFit/>
          </a:bodyPr>
          <a:lstStyle/>
          <a:p>
            <a:pPr marL="0" lvl="0" indent="0" algn="l">
              <a:lnSpc>
                <a:spcPts val="5966"/>
              </a:lnSpc>
              <a:spcBef>
                <a:spcPct val="0"/>
              </a:spcBef>
            </a:pPr>
            <a:r>
              <a:rPr lang="en-US" sz="4972" b="1" spc="178">
                <a:solidFill>
                  <a:srgbClr val="0063A1"/>
                </a:solidFill>
                <a:latin typeface="Arimo Bold"/>
                <a:ea typeface="Arimo Bold"/>
                <a:cs typeface="Arimo Bold"/>
                <a:sym typeface="Arimo Bold"/>
              </a:rPr>
              <a:t>Customers and Revenue by Month</a:t>
            </a:r>
          </a:p>
        </p:txBody>
      </p:sp>
      <p:sp>
        <p:nvSpPr>
          <p:cNvPr id="9" name="TextBox 9"/>
          <p:cNvSpPr txBox="1"/>
          <p:nvPr/>
        </p:nvSpPr>
        <p:spPr>
          <a:xfrm>
            <a:off x="1536670" y="1696015"/>
            <a:ext cx="13513995" cy="1352550"/>
          </a:xfrm>
          <a:prstGeom prst="rect">
            <a:avLst/>
          </a:prstGeom>
        </p:spPr>
        <p:txBody>
          <a:bodyPr lIns="0" tIns="0" rIns="0" bIns="0" rtlCol="0" anchor="t">
            <a:spAutoFit/>
          </a:bodyPr>
          <a:lstStyle/>
          <a:p>
            <a:pPr marL="645823" lvl="1" indent="-322912" algn="just">
              <a:lnSpc>
                <a:spcPts val="3589"/>
              </a:lnSpc>
              <a:spcBef>
                <a:spcPct val="0"/>
              </a:spcBef>
              <a:buFont typeface="Arial"/>
              <a:buChar char="•"/>
            </a:pPr>
            <a:r>
              <a:rPr lang="en-US" sz="2991" spc="107">
                <a:solidFill>
                  <a:srgbClr val="000000"/>
                </a:solidFill>
                <a:latin typeface="Arimo"/>
                <a:ea typeface="Arimo"/>
                <a:cs typeface="Arimo"/>
                <a:sym typeface="Arimo"/>
              </a:rPr>
              <a:t>In </a:t>
            </a:r>
            <a:r>
              <a:rPr lang="en-US" sz="2991" b="1" spc="107">
                <a:solidFill>
                  <a:srgbClr val="000000"/>
                </a:solidFill>
                <a:latin typeface="Arimo Bold"/>
                <a:ea typeface="Arimo Bold"/>
                <a:cs typeface="Arimo Bold"/>
                <a:sym typeface="Arimo Bold"/>
              </a:rPr>
              <a:t>March</a:t>
            </a:r>
            <a:r>
              <a:rPr lang="en-US" sz="2991" spc="107">
                <a:solidFill>
                  <a:srgbClr val="000000"/>
                </a:solidFill>
                <a:latin typeface="Arimo"/>
                <a:ea typeface="Arimo"/>
                <a:cs typeface="Arimo"/>
                <a:sym typeface="Arimo"/>
              </a:rPr>
              <a:t> month shield insurance acquired maximum customers which accounts to 26.38% and generated maximum revenue with a share of 26.67%.</a:t>
            </a:r>
          </a:p>
        </p:txBody>
      </p:sp>
      <p:pic>
        <p:nvPicPr>
          <p:cNvPr id="10" name="Recorded Sound">
            <a:hlinkClick r:id="" action="ppaction://media"/>
            <a:extLst>
              <a:ext uri="{FF2B5EF4-FFF2-40B4-BE49-F238E27FC236}">
                <a16:creationId xmlns:a16="http://schemas.microsoft.com/office/drawing/2014/main" id="{71696868-8829-F517-1B11-C13AEEC85D2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3563600" y="927099"/>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246"/>
    </mc:Choice>
    <mc:Fallback xmlns="">
      <p:transition spd="slow" advTm="132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24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624739" y="539339"/>
            <a:ext cx="9153823" cy="9208323"/>
            <a:chOff x="0" y="0"/>
            <a:chExt cx="2410883" cy="2425237"/>
          </a:xfrm>
        </p:grpSpPr>
        <p:sp>
          <p:nvSpPr>
            <p:cNvPr id="3" name="Freeform 3"/>
            <p:cNvSpPr/>
            <p:nvPr/>
          </p:nvSpPr>
          <p:spPr>
            <a:xfrm>
              <a:off x="0" y="0"/>
              <a:ext cx="2410883" cy="2425237"/>
            </a:xfrm>
            <a:custGeom>
              <a:avLst/>
              <a:gdLst/>
              <a:ahLst/>
              <a:cxnLst/>
              <a:rect l="l" t="t" r="r" b="b"/>
              <a:pathLst>
                <a:path w="2410883" h="2425237">
                  <a:moveTo>
                    <a:pt x="0" y="0"/>
                  </a:moveTo>
                  <a:lnTo>
                    <a:pt x="2410883" y="0"/>
                  </a:lnTo>
                  <a:lnTo>
                    <a:pt x="2410883" y="2425237"/>
                  </a:lnTo>
                  <a:lnTo>
                    <a:pt x="0" y="2425237"/>
                  </a:lnTo>
                  <a:close/>
                </a:path>
              </a:pathLst>
            </a:custGeom>
            <a:solidFill>
              <a:srgbClr val="FFFFFF"/>
            </a:solidFill>
          </p:spPr>
        </p:sp>
        <p:sp>
          <p:nvSpPr>
            <p:cNvPr id="4" name="TextBox 4"/>
            <p:cNvSpPr txBox="1"/>
            <p:nvPr/>
          </p:nvSpPr>
          <p:spPr>
            <a:xfrm>
              <a:off x="0" y="-47625"/>
              <a:ext cx="2410883" cy="247286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flipH="1" flipV="1">
            <a:off x="12461620" y="0"/>
            <a:ext cx="5826380" cy="3411081"/>
          </a:xfrm>
          <a:custGeom>
            <a:avLst/>
            <a:gdLst/>
            <a:ahLst/>
            <a:cxnLst/>
            <a:rect l="l" t="t" r="r" b="b"/>
            <a:pathLst>
              <a:path w="5826380" h="3411081">
                <a:moveTo>
                  <a:pt x="5826380" y="3411081"/>
                </a:moveTo>
                <a:lnTo>
                  <a:pt x="0" y="3411081"/>
                </a:lnTo>
                <a:lnTo>
                  <a:pt x="0" y="0"/>
                </a:lnTo>
                <a:lnTo>
                  <a:pt x="5826380" y="0"/>
                </a:lnTo>
                <a:lnTo>
                  <a:pt x="5826380" y="3411081"/>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9144000" y="1504223"/>
            <a:ext cx="6365052" cy="3639277"/>
          </a:xfrm>
          <a:custGeom>
            <a:avLst/>
            <a:gdLst/>
            <a:ahLst/>
            <a:cxnLst/>
            <a:rect l="l" t="t" r="r" b="b"/>
            <a:pathLst>
              <a:path w="6365052" h="3639277">
                <a:moveTo>
                  <a:pt x="0" y="0"/>
                </a:moveTo>
                <a:lnTo>
                  <a:pt x="6365052" y="0"/>
                </a:lnTo>
                <a:lnTo>
                  <a:pt x="6365052" y="3639277"/>
                </a:lnTo>
                <a:lnTo>
                  <a:pt x="0" y="3639277"/>
                </a:lnTo>
                <a:lnTo>
                  <a:pt x="0" y="0"/>
                </a:lnTo>
                <a:close/>
              </a:path>
            </a:pathLst>
          </a:custGeom>
          <a:blipFill>
            <a:blip r:embed="rId7"/>
            <a:stretch>
              <a:fillRect/>
            </a:stretch>
          </a:blipFill>
        </p:spPr>
      </p:sp>
      <p:sp>
        <p:nvSpPr>
          <p:cNvPr id="7" name="Freeform 7"/>
          <p:cNvSpPr/>
          <p:nvPr/>
        </p:nvSpPr>
        <p:spPr>
          <a:xfrm>
            <a:off x="1900391" y="5471891"/>
            <a:ext cx="13608661" cy="4116620"/>
          </a:xfrm>
          <a:custGeom>
            <a:avLst/>
            <a:gdLst/>
            <a:ahLst/>
            <a:cxnLst/>
            <a:rect l="l" t="t" r="r" b="b"/>
            <a:pathLst>
              <a:path w="13608661" h="4116620">
                <a:moveTo>
                  <a:pt x="0" y="0"/>
                </a:moveTo>
                <a:lnTo>
                  <a:pt x="13608661" y="0"/>
                </a:lnTo>
                <a:lnTo>
                  <a:pt x="13608661" y="4116619"/>
                </a:lnTo>
                <a:lnTo>
                  <a:pt x="0" y="4116619"/>
                </a:lnTo>
                <a:lnTo>
                  <a:pt x="0" y="0"/>
                </a:lnTo>
                <a:close/>
              </a:path>
            </a:pathLst>
          </a:custGeom>
          <a:blipFill>
            <a:blip r:embed="rId8"/>
            <a:stretch>
              <a:fillRect/>
            </a:stretch>
          </a:blipFill>
        </p:spPr>
      </p:sp>
      <p:sp>
        <p:nvSpPr>
          <p:cNvPr id="8" name="TextBox 8"/>
          <p:cNvSpPr txBox="1"/>
          <p:nvPr/>
        </p:nvSpPr>
        <p:spPr>
          <a:xfrm>
            <a:off x="1536670" y="634414"/>
            <a:ext cx="11449893" cy="769523"/>
          </a:xfrm>
          <a:prstGeom prst="rect">
            <a:avLst/>
          </a:prstGeom>
        </p:spPr>
        <p:txBody>
          <a:bodyPr lIns="0" tIns="0" rIns="0" bIns="0" rtlCol="0" anchor="t">
            <a:spAutoFit/>
          </a:bodyPr>
          <a:lstStyle/>
          <a:p>
            <a:pPr marL="0" lvl="0" indent="0" algn="l">
              <a:lnSpc>
                <a:spcPts val="5966"/>
              </a:lnSpc>
              <a:spcBef>
                <a:spcPct val="0"/>
              </a:spcBef>
            </a:pPr>
            <a:r>
              <a:rPr lang="en-US" sz="4972" b="1" spc="178">
                <a:solidFill>
                  <a:srgbClr val="0063A1"/>
                </a:solidFill>
                <a:latin typeface="Arimo Bold"/>
                <a:ea typeface="Arimo Bold"/>
                <a:cs typeface="Arimo Bold"/>
                <a:sym typeface="Arimo Bold"/>
              </a:rPr>
              <a:t>Sales Mode Analysis</a:t>
            </a:r>
          </a:p>
        </p:txBody>
      </p:sp>
      <p:sp>
        <p:nvSpPr>
          <p:cNvPr id="9" name="TextBox 9"/>
          <p:cNvSpPr txBox="1"/>
          <p:nvPr/>
        </p:nvSpPr>
        <p:spPr>
          <a:xfrm>
            <a:off x="1273740" y="1991811"/>
            <a:ext cx="7088069" cy="2247900"/>
          </a:xfrm>
          <a:prstGeom prst="rect">
            <a:avLst/>
          </a:prstGeom>
        </p:spPr>
        <p:txBody>
          <a:bodyPr lIns="0" tIns="0" rIns="0" bIns="0" rtlCol="0" anchor="t">
            <a:spAutoFit/>
          </a:bodyPr>
          <a:lstStyle/>
          <a:p>
            <a:pPr marL="645823" lvl="1" indent="-322912" algn="just">
              <a:lnSpc>
                <a:spcPts val="3589"/>
              </a:lnSpc>
              <a:spcBef>
                <a:spcPct val="0"/>
              </a:spcBef>
              <a:buFont typeface="Arial"/>
              <a:buChar char="•"/>
            </a:pPr>
            <a:r>
              <a:rPr lang="en-US" sz="2991" spc="107">
                <a:solidFill>
                  <a:srgbClr val="000000"/>
                </a:solidFill>
                <a:latin typeface="Arimo"/>
                <a:ea typeface="Arimo"/>
                <a:cs typeface="Arimo"/>
                <a:sym typeface="Arimo"/>
              </a:rPr>
              <a:t>Amongst all the channels </a:t>
            </a:r>
            <a:r>
              <a:rPr lang="en-US" sz="2991" b="1" spc="107">
                <a:solidFill>
                  <a:srgbClr val="000000"/>
                </a:solidFill>
                <a:latin typeface="Arimo Bold"/>
                <a:ea typeface="Arimo Bold"/>
                <a:cs typeface="Arimo Bold"/>
                <a:sym typeface="Arimo Bold"/>
              </a:rPr>
              <a:t>Offline-Agent</a:t>
            </a:r>
            <a:r>
              <a:rPr lang="en-US" sz="2991" spc="107">
                <a:solidFill>
                  <a:srgbClr val="000000"/>
                </a:solidFill>
                <a:latin typeface="Arimo"/>
                <a:ea typeface="Arimo"/>
                <a:cs typeface="Arimo"/>
                <a:sym typeface="Arimo"/>
              </a:rPr>
              <a:t> mode generated maximum revenue across all the months and proved to be an effective sales mode.</a:t>
            </a:r>
          </a:p>
        </p:txBody>
      </p:sp>
      <p:pic>
        <p:nvPicPr>
          <p:cNvPr id="11" name="Recorded Sound">
            <a:hlinkClick r:id="" action="ppaction://media"/>
            <a:extLst>
              <a:ext uri="{FF2B5EF4-FFF2-40B4-BE49-F238E27FC236}">
                <a16:creationId xmlns:a16="http://schemas.microsoft.com/office/drawing/2014/main" id="{03F117A0-578D-7159-D9A8-3C446166453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2258420" y="587927"/>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258"/>
    </mc:Choice>
    <mc:Fallback xmlns="">
      <p:transition spd="slow" advTm="122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459"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TotalTime>
  <Words>1118</Words>
  <Application>Microsoft Office PowerPoint</Application>
  <PresentationFormat>Custom</PresentationFormat>
  <Paragraphs>81</Paragraphs>
  <Slides>14</Slides>
  <Notes>13</Notes>
  <HiddenSlides>0</HiddenSlides>
  <MMClips>14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Arimo Bold</vt:lpstr>
      <vt:lpstr>Calibri</vt:lpstr>
      <vt:lpstr>Arimo</vt:lpstr>
      <vt:lpstr>Open Sans Bold</vt:lpstr>
      <vt:lpstr>Open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Shield Insurance</dc:title>
  <cp:lastModifiedBy>VALLURI SANDEEP</cp:lastModifiedBy>
  <cp:revision>8</cp:revision>
  <dcterms:created xsi:type="dcterms:W3CDTF">2006-08-16T00:00:00Z</dcterms:created>
  <dcterms:modified xsi:type="dcterms:W3CDTF">2025-06-11T10:56:36Z</dcterms:modified>
  <dc:identifier>DAGp2fvn50Y</dc:identifier>
</cp:coreProperties>
</file>